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347" r:id="rId3"/>
    <p:sldId id="346" r:id="rId4"/>
    <p:sldId id="349" r:id="rId5"/>
    <p:sldId id="350" r:id="rId6"/>
    <p:sldId id="351" r:id="rId7"/>
    <p:sldId id="353" r:id="rId8"/>
    <p:sldId id="352" r:id="rId9"/>
    <p:sldId id="35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07" autoAdjust="0"/>
    <p:restoredTop sz="94737" autoAdjust="0"/>
  </p:normalViewPr>
  <p:slideViewPr>
    <p:cSldViewPr>
      <p:cViewPr varScale="1">
        <p:scale>
          <a:sx n="70" d="100"/>
          <a:sy n="70" d="100"/>
        </p:scale>
        <p:origin x="-6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D7EC9-288F-4C80-8107-DDD302E4E78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745AD-F29E-4CB1-90C6-BB814B2D61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06C17C3-1ADE-4181-AFA2-9EFE4DA4C44A}" type="datetimeFigureOut">
              <a:rPr lang="en-US"/>
              <a:pPr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41F4ECA-CE1B-44E3-A17B-39D0C1B9D1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5F24A5E-60C5-4A51-BEF5-5637979AAC0D}" type="slidenum">
              <a:rPr lang="en-US"/>
              <a:pPr/>
              <a:t>1</a:t>
            </a:fld>
            <a:endParaRPr lang="en-US"/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A48580-CAA2-487B-8AE0-81A521E5C89C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CA2A2C-600D-4924-AC0D-F274378570F9}" type="datetimeFigureOut">
              <a:rPr lang="en-US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E6AD0-EE59-4CC2-B08B-D57A5D23EA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E48E54-29A4-4BB3-ABAB-ABAA374A5026}" type="datetimeFigureOut">
              <a:rPr lang="en-US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4719D-67B2-445E-924E-8D9B29558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8BA3C-BDF6-40A6-ACAA-E470944D087F}" type="datetimeFigureOut">
              <a:rPr lang="en-US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7CD81-DD14-449F-8534-73C0D60D7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44253-637B-4355-B8DE-46C63C56B768}" type="datetimeFigureOut">
              <a:rPr lang="en-US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F2AD1-51B2-461C-802D-0613657011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8AF48-B741-42B8-BBD2-4D52D4DC41C1}" type="datetimeFigureOut">
              <a:rPr lang="en-US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87D55-5159-4827-A3B4-D48385508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114D93-668E-475D-BABC-4294E5A14768}" type="datetimeFigureOut">
              <a:rPr lang="en-US"/>
              <a:pPr/>
              <a:t>4/29/2014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C900F-41F3-4A45-A1F1-9762E89C9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86D4CD-FA88-465E-A513-6A12BEC1357E}" type="datetimeFigureOut">
              <a:rPr lang="en-US"/>
              <a:pPr/>
              <a:t>4/29/2014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FAE20-DE9F-4185-8D60-137D1635A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CEA84-1AC9-48B2-8E55-59AD8A0E7587}" type="datetimeFigureOut">
              <a:rPr lang="en-US"/>
              <a:pPr/>
              <a:t>4/29/2014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154B3-78FD-4036-AC71-B7834E48E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C42761-FA38-4FC2-9E0D-E672220A0BE3}" type="datetimeFigureOut">
              <a:rPr lang="en-US"/>
              <a:pPr/>
              <a:t>4/29/2014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2561A-8D14-485F-81BE-38A6E8B584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C1024E-0E57-4466-AC95-6063F1FFA396}" type="datetimeFigureOut">
              <a:rPr lang="en-US"/>
              <a:pPr/>
              <a:t>4/29/2014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0242E-5166-4B84-BF79-84E3ED6368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0FB3A-1360-4EC5-BB99-A37FBB7896B5}" type="datetimeFigureOut">
              <a:rPr lang="en-US"/>
              <a:pPr/>
              <a:t>4/29/2014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A93F0-173F-441B-8CB3-C4EA80EB4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DF2F5FD-BDA5-408B-8843-8D1191298E88}" type="datetimeFigureOut">
              <a:rPr lang="en-US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BC5DDD6-33E5-477B-9AD8-22F75E50D5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zone.com/books/ml_science_share/vis_sim/mfm05_pg7_relmotion/mfm05_pg7_relmotion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mnzLW6YoF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4648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Oval 7"/>
          <p:cNvSpPr>
            <a:spLocks noChangeArrowheads="1"/>
          </p:cNvSpPr>
          <p:nvPr/>
        </p:nvSpPr>
        <p:spPr bwMode="auto">
          <a:xfrm>
            <a:off x="4495800" y="91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1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13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14"/>
          <p:cNvSpPr>
            <a:spLocks noChangeShapeType="1"/>
          </p:cNvSpPr>
          <p:nvPr/>
        </p:nvSpPr>
        <p:spPr bwMode="auto">
          <a:xfrm>
            <a:off x="1143000" y="6324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5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20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21"/>
          <p:cNvSpPr>
            <a:spLocks noChangeShapeType="1"/>
          </p:cNvSpPr>
          <p:nvPr/>
        </p:nvSpPr>
        <p:spPr bwMode="auto">
          <a:xfrm>
            <a:off x="-76200" y="3200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22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23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2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25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6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8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Oval 8"/>
          <p:cNvSpPr>
            <a:spLocks noChangeArrowheads="1"/>
          </p:cNvSpPr>
          <p:nvPr/>
        </p:nvSpPr>
        <p:spPr bwMode="auto">
          <a:xfrm>
            <a:off x="4495800" y="3200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1" name="Oval 9"/>
          <p:cNvSpPr>
            <a:spLocks noChangeArrowheads="1"/>
          </p:cNvSpPr>
          <p:nvPr/>
        </p:nvSpPr>
        <p:spPr bwMode="auto">
          <a:xfrm>
            <a:off x="4495800" y="586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2" name="TextBox 31"/>
          <p:cNvSpPr txBox="1">
            <a:spLocks noChangeArrowheads="1"/>
          </p:cNvSpPr>
          <p:nvPr/>
        </p:nvSpPr>
        <p:spPr bwMode="auto">
          <a:xfrm>
            <a:off x="914400" y="7620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 </a:t>
            </a:r>
          </a:p>
        </p:txBody>
      </p:sp>
      <p:sp>
        <p:nvSpPr>
          <p:cNvPr id="7193" name="TextBox 39"/>
          <p:cNvSpPr txBox="1">
            <a:spLocks noChangeArrowheads="1"/>
          </p:cNvSpPr>
          <p:nvPr/>
        </p:nvSpPr>
        <p:spPr bwMode="auto">
          <a:xfrm>
            <a:off x="0" y="1524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  </a:t>
            </a:r>
          </a:p>
        </p:txBody>
      </p:sp>
      <p:sp>
        <p:nvSpPr>
          <p:cNvPr id="7194" name="Line 18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TextBox 32"/>
          <p:cNvSpPr txBox="1">
            <a:spLocks noChangeArrowheads="1"/>
          </p:cNvSpPr>
          <p:nvPr/>
        </p:nvSpPr>
        <p:spPr bwMode="auto">
          <a:xfrm>
            <a:off x="5257800" y="0"/>
            <a:ext cx="4724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r>
              <a:rPr lang="en-US" sz="2400" b="1">
                <a:latin typeface="Calibri" pitchFamily="34" charset="0"/>
              </a:rPr>
              <a:t>    </a:t>
            </a:r>
          </a:p>
        </p:txBody>
      </p:sp>
      <p:sp>
        <p:nvSpPr>
          <p:cNvPr id="7196" name="TextBox 30"/>
          <p:cNvSpPr txBox="1">
            <a:spLocks noChangeArrowheads="1"/>
          </p:cNvSpPr>
          <p:nvPr/>
        </p:nvSpPr>
        <p:spPr bwMode="auto">
          <a:xfrm>
            <a:off x="0" y="62738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    </a:t>
            </a:r>
          </a:p>
        </p:txBody>
      </p:sp>
      <p:sp>
        <p:nvSpPr>
          <p:cNvPr id="7197" name="TextBox 31"/>
          <p:cNvSpPr txBox="1">
            <a:spLocks noChangeArrowheads="1"/>
          </p:cNvSpPr>
          <p:nvPr/>
        </p:nvSpPr>
        <p:spPr bwMode="auto">
          <a:xfrm>
            <a:off x="8077200" y="63388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   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3102" name="TextBox 34"/>
          <p:cNvSpPr txBox="1">
            <a:spLocks noChangeArrowheads="1"/>
          </p:cNvSpPr>
          <p:nvPr/>
        </p:nvSpPr>
        <p:spPr bwMode="auto">
          <a:xfrm>
            <a:off x="4800600" y="533400"/>
            <a:ext cx="41148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latin typeface="Calibri" pitchFamily="34" charset="0"/>
              </a:rPr>
              <a:t>Objective:</a:t>
            </a:r>
            <a:endParaRPr lang="en-US" sz="2800" dirty="0">
              <a:latin typeface="Calibri" pitchFamily="34" charset="0"/>
            </a:endParaRPr>
          </a:p>
          <a:p>
            <a:pPr marL="342900" indent="-342900"/>
            <a:r>
              <a:rPr lang="en-US" sz="2800" b="1" dirty="0">
                <a:latin typeface="Calibri" pitchFamily="34" charset="0"/>
              </a:rPr>
              <a:t>SWBAT </a:t>
            </a:r>
            <a:r>
              <a:rPr lang="en-US" sz="2800" b="1" dirty="0" smtClean="0">
                <a:latin typeface="Calibri" pitchFamily="34" charset="0"/>
              </a:rPr>
              <a:t>review </a:t>
            </a:r>
            <a:r>
              <a:rPr lang="en-US" sz="2800" b="1" dirty="0">
                <a:latin typeface="Calibri" pitchFamily="34" charset="0"/>
              </a:rPr>
              <a:t>for the physics test</a:t>
            </a:r>
          </a:p>
          <a:p>
            <a:pPr marL="342900" indent="-342900"/>
            <a:endParaRPr lang="en-US" sz="2800" b="1" dirty="0">
              <a:latin typeface="Calibri" pitchFamily="34" charset="0"/>
            </a:endParaRPr>
          </a:p>
          <a:p>
            <a:pPr marL="342900" indent="-342900"/>
            <a:endParaRPr lang="en-US" sz="2800" dirty="0">
              <a:latin typeface="Calibri" pitchFamily="34" charset="0"/>
            </a:endParaRPr>
          </a:p>
          <a:p>
            <a:pPr marL="342900" indent="-342900"/>
            <a:r>
              <a:rPr lang="en-US" sz="2800" dirty="0">
                <a:latin typeface="Calibri" pitchFamily="34" charset="0"/>
              </a:rPr>
              <a:t>Warm Up</a:t>
            </a:r>
            <a:r>
              <a:rPr lang="en-US" sz="2800" dirty="0" smtClean="0">
                <a:latin typeface="Calibri" pitchFamily="34" charset="0"/>
              </a:rPr>
              <a:t>:</a:t>
            </a:r>
          </a:p>
          <a:p>
            <a:pPr marL="342900" indent="-342900"/>
            <a:endParaRPr lang="en-US" sz="2800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Calibri" pitchFamily="34" charset="0"/>
              </a:rPr>
              <a:t>Write </a:t>
            </a:r>
            <a:r>
              <a:rPr lang="en-US" sz="2800" b="1" dirty="0" smtClean="0">
                <a:latin typeface="Calibri" pitchFamily="34" charset="0"/>
              </a:rPr>
              <a:t>two things </a:t>
            </a:r>
            <a:r>
              <a:rPr lang="en-US" sz="2800" dirty="0" smtClean="0">
                <a:latin typeface="Calibri" pitchFamily="34" charset="0"/>
              </a:rPr>
              <a:t>you need help with today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Calibri" pitchFamily="34" charset="0"/>
              </a:rPr>
              <a:t>Write </a:t>
            </a:r>
            <a:r>
              <a:rPr lang="en-US" sz="2800" b="1" dirty="0" smtClean="0">
                <a:latin typeface="Calibri" pitchFamily="34" charset="0"/>
              </a:rPr>
              <a:t>one thing </a:t>
            </a:r>
            <a:r>
              <a:rPr lang="en-US" sz="2800" dirty="0" smtClean="0">
                <a:latin typeface="Calibri" pitchFamily="34" charset="0"/>
              </a:rPr>
              <a:t>you could help someone with today</a:t>
            </a:r>
          </a:p>
          <a:p>
            <a:pPr marL="514350" indent="-514350"/>
            <a:endParaRPr lang="en-US" sz="2800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en-US" sz="2800" b="1" dirty="0">
              <a:solidFill>
                <a:srgbClr val="00B0F0"/>
              </a:solidFill>
              <a:latin typeface="Calibri" pitchFamily="34" charset="0"/>
            </a:endParaRPr>
          </a:p>
          <a:p>
            <a:pPr marL="342900" indent="-342900"/>
            <a:endParaRPr lang="en-US" sz="2800" b="1" dirty="0">
              <a:solidFill>
                <a:srgbClr val="00B050"/>
              </a:solidFill>
              <a:latin typeface="Calibri" pitchFamily="34" charset="0"/>
            </a:endParaRPr>
          </a:p>
          <a:p>
            <a:pPr marL="342900" indent="-342900"/>
            <a:endParaRPr lang="en-US" sz="3000" b="1" dirty="0">
              <a:latin typeface="Calibri" pitchFamily="34" charset="0"/>
            </a:endParaRPr>
          </a:p>
          <a:p>
            <a:pPr marL="342900" indent="-342900"/>
            <a:r>
              <a:rPr lang="en-US" sz="3000" b="1" dirty="0">
                <a:latin typeface="Calibri" pitchFamily="34" charset="0"/>
              </a:rPr>
              <a:t> </a:t>
            </a:r>
          </a:p>
        </p:txBody>
      </p:sp>
      <p:sp>
        <p:nvSpPr>
          <p:cNvPr id="7199" name="TextBox 30"/>
          <p:cNvSpPr txBox="1">
            <a:spLocks noChangeArrowheads="1"/>
          </p:cNvSpPr>
          <p:nvPr/>
        </p:nvSpPr>
        <p:spPr bwMode="auto">
          <a:xfrm>
            <a:off x="4800600" y="3048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   </a:t>
            </a:r>
          </a:p>
        </p:txBody>
      </p:sp>
      <p:sp>
        <p:nvSpPr>
          <p:cNvPr id="7200" name="TextBox 31"/>
          <p:cNvSpPr txBox="1">
            <a:spLocks noChangeArrowheads="1"/>
          </p:cNvSpPr>
          <p:nvPr/>
        </p:nvSpPr>
        <p:spPr bwMode="auto">
          <a:xfrm>
            <a:off x="4648200" y="0"/>
            <a:ext cx="449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Calibri" pitchFamily="34" charset="0"/>
              </a:rPr>
              <a:t>Test Review</a:t>
            </a:r>
            <a:endParaRPr lang="en-US" sz="2800" b="1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Starting with the Basics: Motion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990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>
              <a:hlinkClick r:id="rId2"/>
            </a:endParaRPr>
          </a:p>
          <a:p>
            <a:pPr eaLnBrk="1" hangingPunct="1"/>
            <a:endParaRPr lang="en-US" smtClean="0">
              <a:hlinkClick r:id="rId2"/>
            </a:endParaRP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457200" y="1371600"/>
            <a:ext cx="8229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Motion: the change of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position</a:t>
            </a: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 over time</a:t>
            </a:r>
          </a:p>
          <a:p>
            <a:endParaRPr lang="en-US" sz="320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32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3200" i="1">
                <a:latin typeface="Calibri" pitchFamily="34" charset="0"/>
              </a:rPr>
              <a:t>(Position of a place or object is the location of that place or object)</a:t>
            </a:r>
          </a:p>
          <a:p>
            <a:endParaRPr lang="en-US" sz="3200" i="1">
              <a:latin typeface="Calibri" pitchFamily="34" charset="0"/>
            </a:endParaRPr>
          </a:p>
          <a:p>
            <a:endParaRPr lang="en-US" sz="32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Reference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419600" cy="6019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i="1" smtClean="0"/>
              <a:t>You might describe a position of an object or person based off another object, place or person</a:t>
            </a:r>
          </a:p>
          <a:p>
            <a:pPr eaLnBrk="1" hangingPunct="1">
              <a:lnSpc>
                <a:spcPct val="90000"/>
              </a:lnSpc>
            </a:pPr>
            <a:endParaRPr lang="en-US" sz="3000" i="1" smtClean="0"/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F0000"/>
                </a:solidFill>
              </a:rPr>
              <a:t>Reference Point: a location to which you compare other locations </a:t>
            </a:r>
          </a:p>
          <a:p>
            <a:pPr eaLnBrk="1" hangingPunct="1">
              <a:lnSpc>
                <a:spcPct val="90000"/>
              </a:lnSpc>
            </a:pPr>
            <a:endParaRPr lang="en-US" sz="3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3000" i="1" smtClean="0"/>
          </a:p>
          <a:p>
            <a:pPr eaLnBrk="1" hangingPunct="1">
              <a:lnSpc>
                <a:spcPct val="90000"/>
              </a:lnSpc>
            </a:pPr>
            <a:r>
              <a:rPr lang="en-US" sz="3000" i="1" smtClean="0"/>
              <a:t>Example: Charleston, SC is </a:t>
            </a:r>
            <a:r>
              <a:rPr lang="en-US" sz="3000" b="1" i="1" smtClean="0"/>
              <a:t>209 miles southeast  </a:t>
            </a:r>
            <a:r>
              <a:rPr lang="en-US" sz="3000" i="1" smtClean="0"/>
              <a:t>from Charlotte, NC</a:t>
            </a:r>
          </a:p>
          <a:p>
            <a:pPr eaLnBrk="1" hangingPunct="1">
              <a:lnSpc>
                <a:spcPct val="90000"/>
              </a:lnSpc>
            </a:pPr>
            <a:endParaRPr lang="en-US" sz="3000" smtClean="0"/>
          </a:p>
        </p:txBody>
      </p:sp>
      <p:pic>
        <p:nvPicPr>
          <p:cNvPr id="37892" name="Picture 3" descr="S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881188"/>
            <a:ext cx="48006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553200" y="2286000"/>
            <a:ext cx="1066800" cy="1905000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Preparation 6"/>
          <p:cNvSpPr/>
          <p:nvPr/>
        </p:nvSpPr>
        <p:spPr>
          <a:xfrm>
            <a:off x="7315200" y="4191000"/>
            <a:ext cx="990600" cy="304800"/>
          </a:xfrm>
          <a:prstGeom prst="flowChartPreparation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6400800" y="2133600"/>
            <a:ext cx="990600" cy="304800"/>
          </a:xfrm>
          <a:prstGeom prst="flowChartPreparation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Relative Motion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One way to describe motion involves </a:t>
            </a:r>
            <a:r>
              <a:rPr lang="en-US" b="1" dirty="0" smtClean="0"/>
              <a:t>relative motion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400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mtClean="0">
                <a:latin typeface="Kristen ITC" pitchFamily="66" charset="0"/>
                <a:ea typeface="Batang" pitchFamily="18" charset="-127"/>
              </a:rPr>
              <a:t>When you give a </a:t>
            </a:r>
            <a:r>
              <a:rPr lang="en-US" smtClean="0">
                <a:solidFill>
                  <a:srgbClr val="7030A0"/>
                </a:solidFill>
                <a:latin typeface="Kristen ITC" pitchFamily="66" charset="0"/>
                <a:ea typeface="Batang" pitchFamily="18" charset="-127"/>
              </a:rPr>
              <a:t>time</a:t>
            </a:r>
            <a:r>
              <a:rPr lang="en-US" smtClean="0">
                <a:latin typeface="Kristen ITC" pitchFamily="66" charset="0"/>
                <a:ea typeface="Batang" pitchFamily="18" charset="-127"/>
              </a:rPr>
              <a:t> instead of a </a:t>
            </a:r>
            <a:r>
              <a:rPr lang="en-US" smtClean="0">
                <a:solidFill>
                  <a:srgbClr val="7030A0"/>
                </a:solidFill>
                <a:latin typeface="Kristen ITC" pitchFamily="66" charset="0"/>
                <a:ea typeface="Batang" pitchFamily="18" charset="-127"/>
              </a:rPr>
              <a:t>distance,</a:t>
            </a:r>
            <a:r>
              <a:rPr lang="en-US" smtClean="0">
                <a:latin typeface="Kristen ITC" pitchFamily="66" charset="0"/>
                <a:ea typeface="Batang" pitchFamily="18" charset="-127"/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en-US" smtClean="0">
                <a:latin typeface="Kristen ITC" pitchFamily="66" charset="0"/>
                <a:ea typeface="Batang" pitchFamily="18" charset="-127"/>
              </a:rPr>
              <a:t>you are basing your time estimate </a:t>
            </a:r>
          </a:p>
          <a:p>
            <a:pPr algn="ctr" eaLnBrk="1" hangingPunct="1">
              <a:buFont typeface="Arial" charset="0"/>
              <a:buNone/>
            </a:pPr>
            <a:r>
              <a:rPr lang="en-US" smtClean="0">
                <a:latin typeface="Kristen ITC" pitchFamily="66" charset="0"/>
                <a:ea typeface="Batang" pitchFamily="18" charset="-127"/>
              </a:rPr>
              <a:t>on the distance to the football field </a:t>
            </a:r>
          </a:p>
          <a:p>
            <a:pPr algn="ctr" eaLnBrk="1" hangingPunct="1">
              <a:buFont typeface="Arial" charset="0"/>
              <a:buNone/>
            </a:pPr>
            <a:r>
              <a:rPr lang="en-US" smtClean="0">
                <a:latin typeface="Kristen ITC" pitchFamily="66" charset="0"/>
                <a:ea typeface="Batang" pitchFamily="18" charset="-127"/>
              </a:rPr>
              <a:t>and </a:t>
            </a:r>
          </a:p>
          <a:p>
            <a:pPr algn="ctr" eaLnBrk="1" hangingPunct="1">
              <a:buFont typeface="Arial" charset="0"/>
              <a:buNone/>
            </a:pPr>
            <a:r>
              <a:rPr lang="en-US" smtClean="0">
                <a:latin typeface="Kristen ITC" pitchFamily="66" charset="0"/>
                <a:ea typeface="Batang" pitchFamily="18" charset="-127"/>
              </a:rPr>
              <a:t>the person’s speed</a:t>
            </a:r>
          </a:p>
          <a:p>
            <a:pPr eaLnBrk="1" hangingPunct="1">
              <a:buFont typeface="Arial" charset="0"/>
              <a:buNone/>
            </a:pPr>
            <a:r>
              <a:rPr lang="en-US" sz="3600" b="1" smtClean="0">
                <a:solidFill>
                  <a:srgbClr val="FF0000"/>
                </a:solidFill>
                <a:ea typeface="Batang" pitchFamily="18" charset="-127"/>
              </a:rPr>
              <a:t>Speed: a measure of </a:t>
            </a:r>
            <a:r>
              <a:rPr lang="en-US" sz="3600" b="1" i="1" smtClean="0">
                <a:solidFill>
                  <a:srgbClr val="FF0000"/>
                </a:solidFill>
                <a:ea typeface="Batang" pitchFamily="18" charset="-127"/>
              </a:rPr>
              <a:t>how fast </a:t>
            </a:r>
            <a:r>
              <a:rPr lang="en-US" sz="3600" b="1" smtClean="0">
                <a:solidFill>
                  <a:srgbClr val="FF0000"/>
                </a:solidFill>
                <a:ea typeface="Batang" pitchFamily="18" charset="-127"/>
              </a:rPr>
              <a:t>something moves or the </a:t>
            </a:r>
            <a:r>
              <a:rPr lang="en-US" sz="3600" b="1" i="1" smtClean="0">
                <a:solidFill>
                  <a:srgbClr val="FF0000"/>
                </a:solidFill>
                <a:ea typeface="Batang" pitchFamily="18" charset="-127"/>
              </a:rPr>
              <a:t>distance</a:t>
            </a:r>
            <a:r>
              <a:rPr lang="en-US" sz="3600" b="1" smtClean="0">
                <a:solidFill>
                  <a:srgbClr val="FF0000"/>
                </a:solidFill>
                <a:ea typeface="Batang" pitchFamily="18" charset="-127"/>
              </a:rPr>
              <a:t> it moves, in a given amount of time</a:t>
            </a:r>
          </a:p>
          <a:p>
            <a:pPr algn="ctr" eaLnBrk="1" hangingPunct="1">
              <a:buFont typeface="Arial" charset="0"/>
              <a:buNone/>
            </a:pPr>
            <a:endParaRPr lang="en-US" smtClean="0">
              <a:latin typeface="Kristen ITC" pitchFamily="66" charset="0"/>
              <a:ea typeface="Batang" pitchFamily="18" charset="-127"/>
            </a:endParaRPr>
          </a:p>
          <a:p>
            <a:pPr algn="ctr" eaLnBrk="1" hangingPunct="1">
              <a:buFont typeface="Arial" charset="0"/>
              <a:buNone/>
            </a:pPr>
            <a:endParaRPr lang="en-US" smtClean="0">
              <a:latin typeface="Kristen ITC" pitchFamily="66" charset="0"/>
              <a:ea typeface="Batang" pitchFamily="18" charset="-127"/>
            </a:endParaRPr>
          </a:p>
          <a:p>
            <a:pPr algn="ctr" eaLnBrk="1" hangingPunct="1">
              <a:buFont typeface="Arial" charset="0"/>
              <a:buNone/>
            </a:pPr>
            <a:endParaRPr lang="en-US" smtClean="0">
              <a:latin typeface="Kristen ITC" pitchFamily="66" charset="0"/>
              <a:ea typeface="Batang" pitchFamily="18" charset="-127"/>
            </a:endParaRPr>
          </a:p>
          <a:p>
            <a:pPr algn="ctr" eaLnBrk="1" hangingPunct="1">
              <a:buFont typeface="Arial" charset="0"/>
              <a:buNone/>
            </a:pPr>
            <a:endParaRPr lang="en-US" smtClean="0">
              <a:latin typeface="Kristen ITC" pitchFamily="66" charset="0"/>
              <a:ea typeface="Batang" pitchFamily="18" charset="-127"/>
            </a:endParaRPr>
          </a:p>
        </p:txBody>
      </p:sp>
      <p:pic>
        <p:nvPicPr>
          <p:cNvPr id="39939" name="Picture 4" descr="ALGDR5GCAQWZFB5CACVQ0EGCAGP2FXXCA4ZBEHICAFUJB7DCAIJESR2CAFCL4YLCA1OO7PRCA7YA209CA9DMT39CAQ48WCXCAL8WVAHCAEQRLTMCAWCL7FACAY1S2RSCA3TKWC1CAI6DUJGCAFV9G7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5257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4000" b="1" smtClean="0"/>
              <a:t>Speed, Distance, Time Formulas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you can calculate speed, distance, or time using the same diagram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b="1" smtClean="0">
                <a:solidFill>
                  <a:srgbClr val="FF0000"/>
                </a:solidFill>
              </a:rPr>
              <a:t>Speed= distance/time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smtClean="0"/>
              <a:t>(Velocity= Distance/time)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i="1" smtClean="0"/>
              <a:t>velocity is speed in a certain 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457200" y="1828800"/>
            <a:ext cx="83820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1987" name="Picture 2" descr="g1"/>
          <p:cNvPicPr>
            <a:picLocks noChangeAspect="1" noChangeArrowheads="1"/>
          </p:cNvPicPr>
          <p:nvPr/>
        </p:nvPicPr>
        <p:blipFill>
          <a:blip r:embed="rId2"/>
          <a:srcRect l="52213" t="44508"/>
          <a:stretch>
            <a:fillRect/>
          </a:stretch>
        </p:blipFill>
        <p:spPr bwMode="auto">
          <a:xfrm>
            <a:off x="990600" y="1905000"/>
            <a:ext cx="71628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/>
              <a:t>Calculating Speed</a:t>
            </a:r>
            <a:br>
              <a:rPr lang="en-US" sz="4000" b="1"/>
            </a:br>
            <a:r>
              <a:rPr lang="en-US" sz="3600" i="1"/>
              <a:t>Given Distance &amp; Time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600200" y="4876800"/>
            <a:ext cx="6172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Divide Distance by Time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Distance ÷ Time = Speed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Speed = Distance ÷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685800" y="1905000"/>
            <a:ext cx="79248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3011" name="Picture 2" descr="g1"/>
          <p:cNvPicPr>
            <a:picLocks noChangeAspect="1" noChangeArrowheads="1"/>
          </p:cNvPicPr>
          <p:nvPr/>
        </p:nvPicPr>
        <p:blipFill>
          <a:blip r:embed="rId2"/>
          <a:srcRect r="38776" b="52632"/>
          <a:stretch>
            <a:fillRect/>
          </a:stretch>
        </p:blipFill>
        <p:spPr bwMode="auto">
          <a:xfrm>
            <a:off x="1219200" y="2590800"/>
            <a:ext cx="67818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/>
              <a:t>Calculating Distance</a:t>
            </a:r>
            <a:br>
              <a:rPr lang="en-US" sz="4000" b="1"/>
            </a:br>
            <a:r>
              <a:rPr lang="en-US" sz="3600" i="1"/>
              <a:t>Given Speed &amp; Time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1752600" y="49530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1600200" y="4876800"/>
            <a:ext cx="6172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Multiply Speed and Time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Distance = Speed X Time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Speed X Time =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457200" y="1905000"/>
            <a:ext cx="83058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4035" name="Picture 2" descr="g1"/>
          <p:cNvPicPr>
            <a:picLocks noChangeAspect="1" noChangeArrowheads="1"/>
          </p:cNvPicPr>
          <p:nvPr/>
        </p:nvPicPr>
        <p:blipFill>
          <a:blip r:embed="rId2"/>
          <a:srcRect t="47931" r="52213"/>
          <a:stretch>
            <a:fillRect/>
          </a:stretch>
        </p:blipFill>
        <p:spPr bwMode="auto">
          <a:xfrm>
            <a:off x="1524000" y="2286000"/>
            <a:ext cx="62484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/>
              <a:t>Calculating Time</a:t>
            </a:r>
            <a:br>
              <a:rPr lang="en-US" sz="4000" b="1"/>
            </a:br>
            <a:r>
              <a:rPr lang="en-US" sz="3600" i="1"/>
              <a:t>Given Distance and Speed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600200" y="4876800"/>
            <a:ext cx="6172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Divide Distance by Time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Distance ÷ Speed = Time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Time = Distance ÷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Practice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If a car travels 400 meters in 20 seconds how fast is it going?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smtClean="0"/>
          </a:p>
          <a:p>
            <a:pPr marL="514350" indent="-514350" eaLnBrk="1" hangingPunct="1">
              <a:buFont typeface="Arial" charset="0"/>
              <a:buNone/>
            </a:pPr>
            <a:endParaRPr lang="en-US" smtClean="0"/>
          </a:p>
          <a:p>
            <a:pPr marL="514350" indent="-514350" eaLnBrk="1" hangingPunct="1">
              <a:buFont typeface="Arial" charset="0"/>
              <a:buNone/>
            </a:pPr>
            <a:r>
              <a:rPr lang="en-US" smtClean="0"/>
              <a:t>2. You arrive in my class 45 seconds after leaving math class which is 90 meters away. How fast did you travel?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So..Velocity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Velocity: speed in a specific direction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Example: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>
                <a:solidFill>
                  <a:srgbClr val="00B0F0"/>
                </a:solidFill>
              </a:rPr>
              <a:t>your velocity could be that you are walking </a:t>
            </a:r>
            <a:r>
              <a:rPr lang="en-US" b="1" smtClean="0">
                <a:solidFill>
                  <a:srgbClr val="00B0F0"/>
                </a:solidFill>
              </a:rPr>
              <a:t>east at a speed of 2 meters/second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A person walking </a:t>
            </a:r>
            <a:r>
              <a:rPr lang="en-US" b="1" smtClean="0"/>
              <a:t>NORTH with a speed of 2 meters/sec </a:t>
            </a:r>
            <a:r>
              <a:rPr lang="en-US" smtClean="0"/>
              <a:t>has the same speed as you do, but </a:t>
            </a:r>
            <a:r>
              <a:rPr lang="en-US" b="1" smtClean="0"/>
              <a:t>NOT the same velocity </a:t>
            </a:r>
            <a:r>
              <a:rPr lang="en-US" smtClean="0"/>
              <a:t>(they’re going in a different direction)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HW Review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</a:p>
          <a:p>
            <a:endParaRPr lang="en-US" dirty="0" smtClean="0"/>
          </a:p>
          <a:p>
            <a:r>
              <a:rPr lang="en-US" dirty="0" smtClean="0"/>
              <a:t>Let’s go over answers</a:t>
            </a:r>
          </a:p>
          <a:p>
            <a:endParaRPr lang="en-US" dirty="0" smtClean="0"/>
          </a:p>
          <a:p>
            <a:r>
              <a:rPr lang="en-US" dirty="0" smtClean="0"/>
              <a:t>Please correct all wrong answers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Acceleration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can find out how MUCH the tennis ball’s position changed during a certain amount of time if we knew the velocity</a:t>
            </a:r>
          </a:p>
          <a:p>
            <a:pPr eaLnBrk="1" hangingPunct="1"/>
            <a:r>
              <a:rPr lang="en-US" smtClean="0"/>
              <a:t>We can also measure </a:t>
            </a:r>
            <a:r>
              <a:rPr lang="en-US" b="1" smtClean="0"/>
              <a:t>how the tennis ball’s velocity changed over time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What does ACCELERATION mean in everyday life?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Acceleration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>
                <a:solidFill>
                  <a:srgbClr val="FF0000"/>
                </a:solidFill>
              </a:rPr>
              <a:t>Acceleration: The rate at which velocity changes with time (change in speed and/or direction)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Velocity/Time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(In physics, it’s ANY change in velocity)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smtClean="0"/>
              <a:t>Example: car slowing down = accelerating because it’s changing its speed and/or direction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Or</a:t>
            </a:r>
            <a:r>
              <a:rPr lang="en-US" i="1" smtClean="0"/>
              <a:t>.. A runner turning a corner </a:t>
            </a:r>
            <a:r>
              <a:rPr lang="en-US" b="1" i="1" smtClean="0"/>
              <a:t>accelerates </a:t>
            </a:r>
            <a:r>
              <a:rPr lang="en-US" i="1" smtClean="0"/>
              <a:t>because the direction of her velocity is changing as she 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Acceleration Formula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458200" cy="1981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acceleration = (final velocity – original velocity)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                                                time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4000" i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000" i="1" dirty="0" smtClean="0"/>
              <a:t>But when you find acceleration, it’s written like: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4000" i="1" dirty="0" smtClean="0"/>
              <a:t>Acceleration= 2 km/sec/sec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2133600"/>
            <a:ext cx="3962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distance tim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distan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Physics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Force: a push or a pull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Turn to page D 41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What forces are acting on the skater?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Who can read for each force?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Vocab Words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Force: a push or a pull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Friction: the force that resists motion between two surfaces that are pressed together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53252" name="Picture 3" descr="edu_newton_balforc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143000"/>
            <a:ext cx="41719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4" descr="AZ3CSJ8CAZ7YOV3CAAC73BZCAK7MOMPCAMMLTBOCAV529X3CAUDGKBHCAANNWZICA788P5FCAGN3JX1CA8LZ3CNCAO3WPSCCA08K997CAD054BECAK1YKUGCAVNNFI8CAVATOE7CAOJ8SAMCAP04R3J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419600"/>
            <a:ext cx="25717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With the first law of motion…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Inertia: the resistance of an object to a change in speed or direction of its motion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/>
              <a:t>(basically, things that are still want to stay still. Things that are moving want to stay moving)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Newton’s Laws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Newton’s Laws: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1. An object at rests remains at rest, an object in motion remains in motion unless acted upon by an unbalanced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2. Acceleration of an object increases with more force and decreases with more mass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Force= Mass x Acceleration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Study Guide, Part </a:t>
            </a:r>
            <a:r>
              <a:rPr lang="en-US" dirty="0" smtClean="0">
                <a:latin typeface="+mn-lt"/>
              </a:rPr>
              <a:t>1 (10 minutes)</a:t>
            </a:r>
            <a:endParaRPr lang="en-US" dirty="0" smtClean="0">
              <a:latin typeface="+mn-lt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 Complete the first side of the study guide</a:t>
            </a:r>
          </a:p>
          <a:p>
            <a:pPr eaLnBrk="1" hangingPunct="1"/>
            <a:r>
              <a:rPr lang="en-US" dirty="0" smtClean="0">
                <a:latin typeface="+mj-lt"/>
              </a:rPr>
              <a:t>Mark out some questions 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3. For every action, there is an equal and opposite reaction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Gravity: the force that objects exert on each other because of their masses </a:t>
            </a:r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58372" name="Picture 3" descr="gravit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200400"/>
            <a:ext cx="26765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Centers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smtClean="0">
                <a:solidFill>
                  <a:srgbClr val="FF0000"/>
                </a:solidFill>
              </a:rPr>
              <a:t>Inertia: the resistance of an object to a change in speed or direction of its motion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i="1" smtClean="0"/>
              <a:t>(basically, things that are still want to stay still. Things that are moving want to stay moving)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b="1" smtClean="0"/>
              <a:t>1. How did the cup/penny/card experiment and the stack of pennies experiment illustrate inertia?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b="1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b="1" smtClean="0"/>
              <a:t>2. Which of Newton’s Laws talks about inertia?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Main Types,..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mtClean="0"/>
              <a:t>Turn to page D 122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Kinetic Energy: The energy of motion. Any moving object has some kinetic energy</a:t>
            </a:r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Potential Energy: stored energy, or the energy an object has because of its position or shape</a:t>
            </a:r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F=MA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 51</a:t>
            </a:r>
          </a:p>
          <a:p>
            <a:pPr eaLnBrk="1" hangingPunct="1"/>
            <a:r>
              <a:rPr lang="en-US" smtClean="0"/>
              <a:t>1kg  m/s  =  1 Newton</a:t>
            </a:r>
          </a:p>
          <a:p>
            <a:pPr eaLnBrk="1" hangingPunct="1"/>
            <a:r>
              <a:rPr lang="en-US" smtClean="0"/>
              <a:t>Newtons are units of force (also used to measure momentum)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Let’s do #1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If a 5kg ball is accelerating 1.2 m/s/s, what is the force on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Main Types,..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Kinetic Energy: The energy of motion. Any moving object has some kinetic energy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Potential Energy: stored energy, or the energy an object has because of its position or shape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Just think.. Does this object have the ability to move? 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1" name="Content Placeholder 3" descr="Potential-and-kinetic-energ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57200"/>
            <a:ext cx="8732838" cy="5821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Mechanical Energy:</a:t>
            </a:r>
            <a:r>
              <a:rPr lang="en-US" smtClean="0">
                <a:solidFill>
                  <a:srgbClr val="FF0000"/>
                </a:solidFill>
              </a:rPr>
              <a:t>  energy possessed by an object due to its motion or position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                                  * The object’s combined  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                                  potential energy and kinetic  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                                  energy</a:t>
            </a:r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                                  * ME= PE + KE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We measure energy in “joules”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Acceleration due to Gravity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Near the surface of Earth, the acceleration due to gravity is 9.8 m/sec/sec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7030A0"/>
                </a:solidFill>
              </a:rPr>
              <a:t>If an object has been in the air for 5 seconds, what is it’s velocity?</a:t>
            </a:r>
          </a:p>
          <a:p>
            <a:pPr eaLnBrk="1" hangingPunct="1"/>
            <a:endParaRPr lang="en-US" smtClean="0">
              <a:solidFill>
                <a:srgbClr val="7030A0"/>
              </a:solidFill>
            </a:endParaRPr>
          </a:p>
          <a:p>
            <a:pPr eaLnBrk="1" hangingPunct="1"/>
            <a:r>
              <a:rPr lang="en-US" smtClean="0">
                <a:solidFill>
                  <a:srgbClr val="7030A0"/>
                </a:solidFill>
              </a:rPr>
              <a:t>Multiply 9.8 x 5=      49.0 m/sec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Acceleration due to Gravity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something falls, it ACCELERATES because of the force of GRAVITY pulling on that object  </a:t>
            </a:r>
            <a:endParaRPr lang="en-US" dirty="0"/>
          </a:p>
        </p:txBody>
      </p:sp>
      <p:pic>
        <p:nvPicPr>
          <p:cNvPr id="4" name="Picture 3" descr="grav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971800"/>
            <a:ext cx="2971800" cy="337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37338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Objects falling accelerate at a rate of 9.8 m/s/s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Acceleration Due to Gravity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 calculate the acceleration of a falling object, you would use 9.8 m/s/s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9.8 m/s/s   x   </a:t>
            </a:r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en-US" b="1" dirty="0" smtClean="0">
                <a:solidFill>
                  <a:srgbClr val="FF0000"/>
                </a:solidFill>
              </a:rPr>
              <a:t>seconds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You can multiply the length of time the object falls (in seconds) by 9.8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FF"/>
                </a:solidFill>
              </a:rPr>
              <a:t>Example: A skydiver jumps from an airplane. What is his velocity after 4 seconds?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#12 </a:t>
            </a:r>
            <a:r>
              <a:rPr lang="en-US" dirty="0" smtClean="0"/>
              <a:t>on the Study Guide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your new knowledge, how might you solve this problem?</a:t>
            </a:r>
          </a:p>
          <a:p>
            <a:endParaRPr lang="en-US" dirty="0" smtClean="0"/>
          </a:p>
          <a:p>
            <a:r>
              <a:rPr lang="en-US" dirty="0" smtClean="0"/>
              <a:t>Hint </a:t>
            </a:r>
            <a:r>
              <a:rPr lang="en-US" dirty="0" err="1" smtClean="0"/>
              <a:t>hint</a:t>
            </a:r>
            <a:r>
              <a:rPr lang="en-US" dirty="0" smtClean="0"/>
              <a:t>…the bonus question on the test MIGHT involve acceleration due to gravity…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Nye: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Gather some background information on friction and “expert knowledge” from Bill</a:t>
            </a:r>
          </a:p>
          <a:p>
            <a:endParaRPr lang="en-US" dirty="0" smtClean="0"/>
          </a:p>
          <a:p>
            <a:r>
              <a:rPr lang="en-US" dirty="0" smtClean="0"/>
              <a:t>Answer ALL questions (found on the back of your homework sheet)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https://www.youtube.com/watch?v=nmnzLW6YoF0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Guide, Part </a:t>
            </a:r>
            <a:r>
              <a:rPr lang="en-US" dirty="0" smtClean="0"/>
              <a:t>2 (15 minutes)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 rest of the questions on your study guide</a:t>
            </a:r>
          </a:p>
          <a:p>
            <a:endParaRPr lang="en-US" dirty="0" smtClean="0"/>
          </a:p>
          <a:p>
            <a:r>
              <a:rPr lang="en-US" b="1" i="1" dirty="0" smtClean="0"/>
              <a:t>Fast finisher?  </a:t>
            </a:r>
            <a:r>
              <a:rPr lang="en-US" dirty="0" smtClean="0"/>
              <a:t>Make flash cards on the terms and formulas for 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slides are all pulled from previous power points in the physics unit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1143</Words>
  <Application>Microsoft Office PowerPoint</Application>
  <PresentationFormat>On-screen Show (4:3)</PresentationFormat>
  <Paragraphs>185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HW Review</vt:lpstr>
      <vt:lpstr>Study Guide, Part 1 (10 minutes)</vt:lpstr>
      <vt:lpstr>Acceleration due to Gravity</vt:lpstr>
      <vt:lpstr>Acceleration Due to Gravity</vt:lpstr>
      <vt:lpstr>#12 on the Study Guide </vt:lpstr>
      <vt:lpstr>Bill Nye: Friction</vt:lpstr>
      <vt:lpstr>Study Guide, Part 2 (15 minutes)</vt:lpstr>
      <vt:lpstr>Review notes</vt:lpstr>
      <vt:lpstr>Starting with the Basics: Motion</vt:lpstr>
      <vt:lpstr>Reference Point</vt:lpstr>
      <vt:lpstr>Relative Motion</vt:lpstr>
      <vt:lpstr>Slide 13</vt:lpstr>
      <vt:lpstr>Speed, Distance, Time Formulas  you can calculate speed, distance, or time using the same diagram  Speed= distance/time  (Velocity= Distance/time) velocity is speed in a certain direction</vt:lpstr>
      <vt:lpstr>Calculating Speed Given Distance &amp; Time</vt:lpstr>
      <vt:lpstr>Calculating Distance Given Speed &amp; Time</vt:lpstr>
      <vt:lpstr>Calculating Time Given Distance and Speed</vt:lpstr>
      <vt:lpstr>Practice</vt:lpstr>
      <vt:lpstr>So..Velocity</vt:lpstr>
      <vt:lpstr>Acceleration</vt:lpstr>
      <vt:lpstr>Acceleration</vt:lpstr>
      <vt:lpstr>Acceleration Formula</vt:lpstr>
      <vt:lpstr>Slide 23</vt:lpstr>
      <vt:lpstr>Slide 24</vt:lpstr>
      <vt:lpstr>Basic Physics</vt:lpstr>
      <vt:lpstr>Key Vocab Words</vt:lpstr>
      <vt:lpstr>With the first law of motion…</vt:lpstr>
      <vt:lpstr>Newton’s Laws</vt:lpstr>
      <vt:lpstr>Slide 29</vt:lpstr>
      <vt:lpstr>Slide 30</vt:lpstr>
      <vt:lpstr>Slide 31</vt:lpstr>
      <vt:lpstr>Centers info</vt:lpstr>
      <vt:lpstr>Two Main Types,..</vt:lpstr>
      <vt:lpstr>F=MA</vt:lpstr>
      <vt:lpstr>Two Main Types,..</vt:lpstr>
      <vt:lpstr>Slide 36</vt:lpstr>
      <vt:lpstr>Slide 37</vt:lpstr>
      <vt:lpstr>Acceleration due to Gravity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anna1.poole</dc:creator>
  <cp:lastModifiedBy>pete</cp:lastModifiedBy>
  <cp:revision>104</cp:revision>
  <dcterms:created xsi:type="dcterms:W3CDTF">2013-04-29T17:57:45Z</dcterms:created>
  <dcterms:modified xsi:type="dcterms:W3CDTF">2014-04-29T18:00:48Z</dcterms:modified>
</cp:coreProperties>
</file>