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71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B08A9-8E1E-40C2-BED6-DBA38994787F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2F150-F709-479E-AD15-92C9F88D6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06BD7-BD03-4853-AA3B-4351F8A2F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52241-5669-42CF-B098-D380EB1A3D9F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1C51-7E86-472B-B27D-E2B33ADE484B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317B-054D-422F-BE3D-930263F56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MpSPdeTN74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endParaRPr lang="en-US" sz="2800" b="1" dirty="0">
              <a:latin typeface="Calibri" pitchFamily="-1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457200"/>
            <a:ext cx="43434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 dirty="0">
                <a:latin typeface="Calibri" pitchFamily="-1" charset="0"/>
              </a:rPr>
              <a:t>Objective:</a:t>
            </a:r>
            <a:endParaRPr lang="en-US" sz="3200" dirty="0">
              <a:latin typeface="Calibri" pitchFamily="-1" charset="0"/>
            </a:endParaRPr>
          </a:p>
          <a:p>
            <a:pPr marL="342900" indent="-342900"/>
            <a:r>
              <a:rPr lang="en-US" sz="3200" b="1" dirty="0" smtClean="0">
                <a:latin typeface="Calibri" pitchFamily="-1" charset="0"/>
              </a:rPr>
              <a:t>SWBAT distinguish between the types of cellular reproduction</a:t>
            </a:r>
            <a:endParaRPr lang="en-US" sz="3200" b="1" dirty="0">
              <a:latin typeface="Calibri" pitchFamily="-1" charset="0"/>
            </a:endParaRPr>
          </a:p>
          <a:p>
            <a:pPr marL="342900" indent="-342900"/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WARM </a:t>
            </a:r>
            <a:r>
              <a:rPr lang="en-US" sz="2800" b="1" dirty="0">
                <a:solidFill>
                  <a:srgbClr val="00B050"/>
                </a:solidFill>
                <a:latin typeface="Calibri" pitchFamily="-1" charset="0"/>
              </a:rPr>
              <a:t>UP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:</a:t>
            </a:r>
          </a:p>
          <a:p>
            <a:pPr marL="342900" indent="-342900"/>
            <a:r>
              <a:rPr lang="en-US" sz="3000" b="1" dirty="0" smtClean="0">
                <a:latin typeface="Calibri" pitchFamily="-1" charset="0"/>
              </a:rPr>
              <a:t>1. </a:t>
            </a:r>
            <a:r>
              <a:rPr lang="en-US" sz="3000" b="1" dirty="0" smtClean="0">
                <a:latin typeface="Calibri" pitchFamily="-1" charset="0"/>
              </a:rPr>
              <a:t>What is the difference between a dominant and a recessive trait?</a:t>
            </a:r>
            <a:endParaRPr lang="en-US" sz="3000" b="1" dirty="0">
              <a:latin typeface="Calibri" pitchFamily="-1" charset="0"/>
            </a:endParaRP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alibri" pitchFamily="-1" charset="0"/>
              </a:rPr>
              <a:t>Cell Reproduction</a:t>
            </a:r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Binary Fission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asexual reproduction occurring in _</a:t>
            </a:r>
            <a:r>
              <a:rPr lang="en-US" b="1" dirty="0" smtClean="0">
                <a:solidFill>
                  <a:srgbClr val="FF0000"/>
                </a:solidFill>
              </a:rPr>
              <a:t>prokaryotes</a:t>
            </a:r>
            <a:r>
              <a:rPr lang="en-US" dirty="0" smtClean="0"/>
              <a:t>_. The parent organism splits in two, creating two genetically __</a:t>
            </a:r>
            <a:r>
              <a:rPr lang="en-US" b="1" dirty="0" smtClean="0">
                <a:solidFill>
                  <a:srgbClr val="FF0000"/>
                </a:solidFill>
              </a:rPr>
              <a:t>identical</a:t>
            </a:r>
            <a:r>
              <a:rPr lang="en-US" dirty="0" smtClean="0"/>
              <a:t>__ cells that are independent of each other. </a:t>
            </a:r>
            <a:endParaRPr lang="en-US" dirty="0"/>
          </a:p>
        </p:txBody>
      </p:sp>
      <p:pic>
        <p:nvPicPr>
          <p:cNvPr id="4" name="Picture 3" descr="binary fi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883305"/>
            <a:ext cx="3784600" cy="29746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Budding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r>
              <a:rPr lang="en-US" dirty="0" smtClean="0"/>
              <a:t>Is when a parent organism develops a tiny bud on its body. The bud is genetically identical to the _</a:t>
            </a:r>
            <a:r>
              <a:rPr lang="en-US" b="1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__ organism. The _</a:t>
            </a:r>
            <a:r>
              <a:rPr lang="en-US" b="1" dirty="0" smtClean="0">
                <a:solidFill>
                  <a:srgbClr val="FF0000"/>
                </a:solidFill>
              </a:rPr>
              <a:t>bud</a:t>
            </a:r>
            <a:r>
              <a:rPr lang="en-US" dirty="0" smtClean="0"/>
              <a:t>_ grows until it gets large enough to break off the parent organism and live independently.</a:t>
            </a:r>
          </a:p>
          <a:p>
            <a:r>
              <a:rPr lang="en-US" dirty="0" smtClean="0">
                <a:hlinkClick r:id="rId2"/>
              </a:rPr>
              <a:t>Hydra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8631_9720_53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500224"/>
            <a:ext cx="2514600" cy="3357776"/>
          </a:xfrm>
          <a:prstGeom prst="rect">
            <a:avLst/>
          </a:prstGeom>
        </p:spPr>
      </p:pic>
      <p:pic>
        <p:nvPicPr>
          <p:cNvPr id="5" name="Picture 4" descr="hyd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3309781"/>
            <a:ext cx="3029712" cy="35482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Is when new __</a:t>
            </a:r>
            <a:r>
              <a:rPr lang="en-US" b="1" dirty="0" smtClean="0">
                <a:solidFill>
                  <a:srgbClr val="FF0000"/>
                </a:solidFill>
              </a:rPr>
              <a:t>tissue</a:t>
            </a:r>
            <a:r>
              <a:rPr lang="en-US" dirty="0" smtClean="0"/>
              <a:t>__ grows at the site of a wound or lost part and that lost part is replaced. __</a:t>
            </a:r>
            <a:r>
              <a:rPr lang="en-US" b="1" dirty="0" smtClean="0">
                <a:solidFill>
                  <a:srgbClr val="FF0000"/>
                </a:solidFill>
              </a:rPr>
              <a:t>Starfish</a:t>
            </a:r>
            <a:r>
              <a:rPr lang="en-US" dirty="0" smtClean="0"/>
              <a:t>__ do this. If a starfish is cut in half, each half can __</a:t>
            </a:r>
            <a:r>
              <a:rPr lang="en-US" b="1" dirty="0" smtClean="0">
                <a:solidFill>
                  <a:srgbClr val="FF0000"/>
                </a:solidFill>
              </a:rPr>
              <a:t>regenerate</a:t>
            </a:r>
            <a:r>
              <a:rPr lang="en-US" dirty="0" smtClean="0"/>
              <a:t>__ the part that is lost and eventually becomes a whole starfish. Each half does this and the result is two __</a:t>
            </a:r>
            <a:r>
              <a:rPr lang="en-US" b="1" dirty="0" smtClean="0">
                <a:solidFill>
                  <a:srgbClr val="FF0000"/>
                </a:solidFill>
              </a:rPr>
              <a:t>genetically</a:t>
            </a:r>
            <a:r>
              <a:rPr lang="en-US" dirty="0" smtClean="0"/>
              <a:t>__ identical starfish.</a:t>
            </a:r>
            <a:endParaRPr lang="en-US" dirty="0"/>
          </a:p>
        </p:txBody>
      </p:sp>
      <p:pic>
        <p:nvPicPr>
          <p:cNvPr id="4" name="Picture 3" descr="starfis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343400"/>
            <a:ext cx="2689023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1"/>
          <a:ext cx="8229600" cy="592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85799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Asexual Reproduction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baseline="0" dirty="0" smtClean="0"/>
                        <a:t>Cell division</a:t>
                      </a:r>
                    </a:p>
                    <a:p>
                      <a:pPr>
                        <a:buFont typeface="Arial" charset="0"/>
                        <a:buNone/>
                      </a:pPr>
                      <a:endParaRPr lang="en-US" sz="3200" b="1" baseline="0" dirty="0" smtClean="0"/>
                    </a:p>
                    <a:p>
                      <a:pPr>
                        <a:buFont typeface="Arial" charset="0"/>
                        <a:buNone/>
                      </a:pP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baseline="0" dirty="0" smtClean="0"/>
                        <a:t>One ___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parent</a:t>
                      </a:r>
                      <a:r>
                        <a:rPr lang="en-US" sz="3200" b="1" baseline="0" dirty="0" smtClean="0"/>
                        <a:t>__ organism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dirty="0" smtClean="0"/>
                        <a:t>Quick reproduction time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*__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Genetically</a:t>
                      </a:r>
                      <a:r>
                        <a:rPr lang="en-US" sz="3200" b="1" dirty="0" smtClean="0"/>
                        <a:t>__ identical to parent</a:t>
                      </a:r>
                    </a:p>
                    <a:p>
                      <a:endParaRPr lang="en-US" sz="3200" b="1" dirty="0" smtClean="0"/>
                    </a:p>
                    <a:p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6927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Sexual Reproduction</a:t>
                      </a:r>
                      <a:endParaRPr lang="en-US" sz="3200" b="1" dirty="0"/>
                    </a:p>
                  </a:txBody>
                  <a:tcPr/>
                </a:tc>
              </a:tr>
              <a:tr h="1628795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baseline="0" dirty="0" smtClean="0"/>
                        <a:t>Cell division plus other processes</a:t>
                      </a:r>
                    </a:p>
                    <a:p>
                      <a:pPr>
                        <a:buFont typeface="Arial" charset="0"/>
                        <a:buNone/>
                      </a:pPr>
                      <a:endParaRPr lang="en-US" sz="3200" b="1" baseline="0" dirty="0" smtClean="0"/>
                    </a:p>
                    <a:p>
                      <a:pPr>
                        <a:buFont typeface="Arial" charset="0"/>
                        <a:buNone/>
                      </a:pPr>
                      <a:endParaRPr lang="en-US" sz="3200" b="1" dirty="0"/>
                    </a:p>
                  </a:txBody>
                  <a:tcPr/>
                </a:tc>
              </a:tr>
              <a:tr h="1232869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baseline="0" dirty="0" smtClean="0"/>
                        <a:t>__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="1" baseline="0" dirty="0" smtClean="0"/>
                        <a:t>__ parent organisms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n-US" sz="3200" b="1" dirty="0"/>
                    </a:p>
                  </a:txBody>
                  <a:tcPr/>
                </a:tc>
              </a:tr>
              <a:tr h="1179796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3200" b="1" dirty="0" smtClean="0"/>
                        <a:t>_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Slower</a:t>
                      </a:r>
                      <a:r>
                        <a:rPr lang="en-US" sz="3200" b="1" dirty="0" err="1" smtClean="0"/>
                        <a:t>_reproduction</a:t>
                      </a:r>
                      <a:r>
                        <a:rPr lang="en-US" sz="3200" b="1" dirty="0" smtClean="0"/>
                        <a:t> time</a:t>
                      </a:r>
                    </a:p>
                  </a:txBody>
                  <a:tcPr/>
                </a:tc>
              </a:tr>
              <a:tr h="1232869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*offspring</a:t>
                      </a:r>
                      <a:r>
                        <a:rPr lang="en-US" sz="3200" b="1" baseline="0" dirty="0" smtClean="0"/>
                        <a:t> have genetic info combined from __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_</a:t>
                      </a:r>
                      <a:r>
                        <a:rPr lang="en-US" sz="3200" b="1" baseline="0" dirty="0" err="1" smtClean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="1" baseline="0" dirty="0" err="1" smtClean="0"/>
                        <a:t>__</a:t>
                      </a:r>
                      <a:r>
                        <a:rPr lang="en-US" sz="3200" b="1" dirty="0" err="1" smtClean="0"/>
                        <a:t>parents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block A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Nye Genetics Video</a:t>
            </a:r>
          </a:p>
          <a:p>
            <a:endParaRPr lang="en-US" dirty="0" smtClean="0"/>
          </a:p>
          <a:p>
            <a:r>
              <a:rPr lang="en-US" dirty="0" smtClean="0"/>
              <a:t>Answer all questions on handout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Who understands this well enough to help others?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Move to tables you can work with (“teachers” and “learners”)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Make </a:t>
            </a:r>
            <a:r>
              <a:rPr lang="en-US" dirty="0" err="1" smtClean="0"/>
              <a:t>punnett</a:t>
            </a:r>
            <a:r>
              <a:rPr lang="en-US" dirty="0" smtClean="0"/>
              <a:t> squares showing the potential offspring of these combinations: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Mother: purebred regular chin (CC)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Father: hybrid regular chin (Cc)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7030A0"/>
                </a:solidFill>
              </a:rPr>
              <a:t>Mother: hybrid free earlobes (</a:t>
            </a:r>
            <a:r>
              <a:rPr lang="en-US" b="1" dirty="0" err="1" smtClean="0">
                <a:solidFill>
                  <a:srgbClr val="7030A0"/>
                </a:solidFill>
              </a:rPr>
              <a:t>Ee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Father: attached earlobes (</a:t>
            </a:r>
            <a:r>
              <a:rPr lang="en-US" b="1" dirty="0" err="1" smtClean="0">
                <a:solidFill>
                  <a:srgbClr val="7030A0"/>
                </a:solidFill>
              </a:rPr>
              <a:t>ee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buNone/>
            </a:pPr>
            <a:endParaRPr lang="en-US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the scenarios!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Mother: purebred regular chin (CC)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    Father: hybrid regular chin (Cc)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the scenarios!</a:t>
            </a:r>
          </a:p>
          <a:p>
            <a:endParaRPr lang="en-US" dirty="0"/>
          </a:p>
          <a:p>
            <a:pPr marL="514350" indent="-514350">
              <a:buNone/>
            </a:pPr>
            <a:r>
              <a:rPr lang="en-US" b="1" smtClean="0">
                <a:solidFill>
                  <a:srgbClr val="7030A0"/>
                </a:solidFill>
              </a:rPr>
              <a:t>2. Mother</a:t>
            </a:r>
            <a:r>
              <a:rPr lang="en-US" b="1" dirty="0" smtClean="0">
                <a:solidFill>
                  <a:srgbClr val="7030A0"/>
                </a:solidFill>
              </a:rPr>
              <a:t>: hybrid free earlobes (</a:t>
            </a:r>
            <a:r>
              <a:rPr lang="en-US" b="1" dirty="0" err="1" smtClean="0">
                <a:solidFill>
                  <a:srgbClr val="7030A0"/>
                </a:solidFill>
              </a:rPr>
              <a:t>Ee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Father: attached earlobes (</a:t>
            </a:r>
            <a:r>
              <a:rPr lang="en-US" b="1" dirty="0" err="1" smtClean="0">
                <a:solidFill>
                  <a:srgbClr val="7030A0"/>
                </a:solidFill>
              </a:rPr>
              <a:t>ee</a:t>
            </a:r>
            <a:r>
              <a:rPr lang="en-US" b="1" dirty="0" smtClean="0">
                <a:solidFill>
                  <a:srgbClr val="7030A0"/>
                </a:solidFill>
              </a:rPr>
              <a:t>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Trait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Tongue rolling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Attached Earlobes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Interlocking Fingers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Dimples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Sex/ Gender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Bent Little</a:t>
                      </a:r>
                      <a:r>
                        <a:rPr lang="en-US" sz="2000" b="1" baseline="0" dirty="0" smtClean="0"/>
                        <a:t> Finger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0386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Double Jointed Thumb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Freckles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PTC</a:t>
                      </a:r>
                      <a:r>
                        <a:rPr lang="en-US" sz="2000" b="1" baseline="0" dirty="0" smtClean="0"/>
                        <a:t> taste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Sodium Benzoate Taste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791200"/>
          <a:ext cx="8229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Widow’s Peak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Genes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562600"/>
          </a:xfrm>
        </p:spPr>
        <p:txBody>
          <a:bodyPr>
            <a:normAutofit/>
          </a:bodyPr>
          <a:lstStyle/>
          <a:p>
            <a:r>
              <a:rPr lang="en-US" i="1" dirty="0" smtClean="0"/>
              <a:t>Work with your partner at your table</a:t>
            </a:r>
          </a:p>
          <a:p>
            <a:endParaRPr lang="en-US" dirty="0" smtClean="0"/>
          </a:p>
          <a:p>
            <a:r>
              <a:rPr lang="en-US" dirty="0" smtClean="0"/>
              <a:t>Remember.. </a:t>
            </a:r>
            <a:r>
              <a:rPr lang="en-US" b="1" dirty="0" smtClean="0"/>
              <a:t>DOMINANT traits are uppercase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b="1" dirty="0" smtClean="0"/>
              <a:t>RECESSIVE traits are lowercase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reason why you see examples like </a:t>
            </a:r>
            <a:r>
              <a:rPr lang="en-US" b="1" dirty="0" smtClean="0"/>
              <a:t>F- or C- </a:t>
            </a:r>
            <a:r>
              <a:rPr lang="en-US" dirty="0" smtClean="0"/>
              <a:t>is that they </a:t>
            </a:r>
            <a:r>
              <a:rPr lang="en-US" b="1" dirty="0" smtClean="0"/>
              <a:t>stand for one dominant trait </a:t>
            </a:r>
            <a:r>
              <a:rPr lang="en-US" dirty="0" smtClean="0"/>
              <a:t>seen but we have </a:t>
            </a:r>
            <a:r>
              <a:rPr lang="en-US" b="1" dirty="0" smtClean="0"/>
              <a:t>no way of knowing </a:t>
            </a:r>
            <a:r>
              <a:rPr lang="en-US" dirty="0" smtClean="0"/>
              <a:t>if you have </a:t>
            </a:r>
            <a:r>
              <a:rPr lang="en-US" b="1" dirty="0" smtClean="0"/>
              <a:t>TWO dominant traits (purebred) or one recessive trait (hybrid)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Cellular Reproduction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reproduce through </a:t>
            </a:r>
            <a:r>
              <a:rPr lang="en-US" b="1" dirty="0" smtClean="0"/>
              <a:t>sexual reproduction </a:t>
            </a:r>
            <a:r>
              <a:rPr lang="en-US" dirty="0" smtClean="0"/>
              <a:t>which means the </a:t>
            </a:r>
            <a:r>
              <a:rPr lang="en-US" b="1" dirty="0" smtClean="0"/>
              <a:t>offspring has a combination of genes</a:t>
            </a:r>
            <a:r>
              <a:rPr lang="en-US" dirty="0" smtClean="0"/>
              <a:t> from </a:t>
            </a:r>
            <a:r>
              <a:rPr lang="en-US" b="1" dirty="0" smtClean="0"/>
              <a:t>both</a:t>
            </a:r>
            <a:r>
              <a:rPr lang="en-US" dirty="0" smtClean="0"/>
              <a:t> parents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66"/>
                </a:solidFill>
              </a:rPr>
              <a:t>Depending on the organism, reproduction can </a:t>
            </a:r>
            <a:r>
              <a:rPr lang="en-US" b="1" dirty="0" smtClean="0">
                <a:solidFill>
                  <a:srgbClr val="FF0066"/>
                </a:solidFill>
              </a:rPr>
              <a:t>vary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66"/>
                </a:solidFill>
              </a:rPr>
              <a:t>Both </a:t>
            </a:r>
            <a:r>
              <a:rPr lang="en-US" b="1" dirty="0" smtClean="0">
                <a:solidFill>
                  <a:srgbClr val="FF0066"/>
                </a:solidFill>
              </a:rPr>
              <a:t>sexual and asexual reproduction </a:t>
            </a:r>
            <a:r>
              <a:rPr lang="en-US" dirty="0" smtClean="0">
                <a:solidFill>
                  <a:srgbClr val="FF0066"/>
                </a:solidFill>
              </a:rPr>
              <a:t>involve </a:t>
            </a:r>
            <a:r>
              <a:rPr lang="en-US" b="1" dirty="0" smtClean="0">
                <a:solidFill>
                  <a:srgbClr val="FF0066"/>
                </a:solidFill>
              </a:rPr>
              <a:t>cell division</a:t>
            </a:r>
            <a:endParaRPr lang="en-U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 3.3 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read that first paragraph?</a:t>
            </a:r>
          </a:p>
          <a:p>
            <a:endParaRPr lang="en-US" dirty="0" smtClean="0"/>
          </a:p>
          <a:p>
            <a:r>
              <a:rPr lang="en-US" dirty="0" smtClean="0"/>
              <a:t>The following definitions are all involving ** </a:t>
            </a:r>
            <a:r>
              <a:rPr lang="en-US" b="1" dirty="0" smtClean="0"/>
              <a:t>ONE Parent</a:t>
            </a:r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513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Reviewing Punnett Squares</vt:lpstr>
      <vt:lpstr>Practice!</vt:lpstr>
      <vt:lpstr>Slide 4</vt:lpstr>
      <vt:lpstr>Slide 5</vt:lpstr>
      <vt:lpstr>Genes Activity</vt:lpstr>
      <vt:lpstr>Genes Activity</vt:lpstr>
      <vt:lpstr>Cellular Reproduction</vt:lpstr>
      <vt:lpstr>Unit C 3.3 Guided Notes</vt:lpstr>
      <vt:lpstr>Binary Fission</vt:lpstr>
      <vt:lpstr>Budding</vt:lpstr>
      <vt:lpstr>Regeneration</vt:lpstr>
      <vt:lpstr>Slide 13</vt:lpstr>
      <vt:lpstr>Slide 14</vt:lpstr>
      <vt:lpstr>1st and 4th block A Day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38</cp:revision>
  <dcterms:created xsi:type="dcterms:W3CDTF">2013-03-13T17:16:58Z</dcterms:created>
  <dcterms:modified xsi:type="dcterms:W3CDTF">2014-03-12T12:48:34Z</dcterms:modified>
</cp:coreProperties>
</file>