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0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59D2-A18E-4D0F-9052-667677CD03B4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61C4-C4C9-4991-840A-006858203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F631F-70E4-4DAD-A720-BE57D06266AE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F6D3-3FB7-4813-A0B5-1660DDC6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06BD7-BD03-4853-AA3B-4351F8A2F1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 pitchFamily="1" charset="-128"/>
            </a:endParaRPr>
          </a:p>
        </p:txBody>
      </p:sp>
      <p:sp>
        <p:nvSpPr>
          <p:cNvPr id="122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552241-5669-42CF-B098-D380EB1A3D9F}" type="slidenum">
              <a:rPr lang="en-US" sz="1200">
                <a:latin typeface="Calibri" pitchFamily="-1" charset="0"/>
              </a:rPr>
              <a:pPr algn="r"/>
              <a:t>1</a:t>
            </a:fld>
            <a:endParaRPr lang="en-US" sz="1200">
              <a:latin typeface="Calibri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F4F7-2B04-49CA-858F-E32A4EA1E7B8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50EA-1694-4FB2-B158-F4E009693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Mehz7tCxj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>
            <a:off x="4648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4495800" y="91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>
            <a:off x="1143000" y="6324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20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21"/>
          <p:cNvSpPr>
            <a:spLocks noChangeShapeType="1"/>
          </p:cNvSpPr>
          <p:nvPr/>
        </p:nvSpPr>
        <p:spPr bwMode="auto">
          <a:xfrm>
            <a:off x="-76200" y="3200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2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6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Oval 8"/>
          <p:cNvSpPr>
            <a:spLocks noChangeArrowheads="1"/>
          </p:cNvSpPr>
          <p:nvPr/>
        </p:nvSpPr>
        <p:spPr bwMode="auto">
          <a:xfrm>
            <a:off x="44958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3095" name="Oval 9"/>
          <p:cNvSpPr>
            <a:spLocks noChangeArrowheads="1"/>
          </p:cNvSpPr>
          <p:nvPr/>
        </p:nvSpPr>
        <p:spPr bwMode="auto">
          <a:xfrm>
            <a:off x="4495800" y="5867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-1" charset="0"/>
            </a:endParaRP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914400" y="7620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Calibri" pitchFamily="-1" charset="0"/>
              </a:rPr>
              <a:t> </a:t>
            </a:r>
          </a:p>
        </p:txBody>
      </p:sp>
      <p:sp>
        <p:nvSpPr>
          <p:cNvPr id="3097" name="TextBox 39"/>
          <p:cNvSpPr txBox="1">
            <a:spLocks noChangeArrowheads="1"/>
          </p:cNvSpPr>
          <p:nvPr/>
        </p:nvSpPr>
        <p:spPr bwMode="auto">
          <a:xfrm>
            <a:off x="0" y="152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-1" charset="0"/>
              </a:rPr>
              <a:t>  </a:t>
            </a:r>
          </a:p>
        </p:txBody>
      </p:sp>
      <p:sp>
        <p:nvSpPr>
          <p:cNvPr id="3098" name="Line 18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>
                <a:alpha val="10196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TextBox 32"/>
          <p:cNvSpPr txBox="1">
            <a:spLocks noChangeArrowheads="1"/>
          </p:cNvSpPr>
          <p:nvPr/>
        </p:nvSpPr>
        <p:spPr bwMode="auto">
          <a:xfrm>
            <a:off x="5257800" y="0"/>
            <a:ext cx="472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-1" charset="0"/>
            </a:endParaRPr>
          </a:p>
          <a:p>
            <a:r>
              <a:rPr lang="en-US" sz="2400" b="1">
                <a:latin typeface="Calibri" pitchFamily="-1" charset="0"/>
              </a:rPr>
              <a:t>    </a:t>
            </a:r>
          </a:p>
        </p:txBody>
      </p:sp>
      <p:sp>
        <p:nvSpPr>
          <p:cNvPr id="3100" name="TextBox 30"/>
          <p:cNvSpPr txBox="1">
            <a:spLocks noChangeArrowheads="1"/>
          </p:cNvSpPr>
          <p:nvPr/>
        </p:nvSpPr>
        <p:spPr bwMode="auto">
          <a:xfrm>
            <a:off x="0" y="6273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-1" charset="0"/>
              </a:rPr>
              <a:t>    </a:t>
            </a:r>
          </a:p>
        </p:txBody>
      </p:sp>
      <p:sp>
        <p:nvSpPr>
          <p:cNvPr id="3101" name="TextBox 31"/>
          <p:cNvSpPr txBox="1">
            <a:spLocks noChangeArrowheads="1"/>
          </p:cNvSpPr>
          <p:nvPr/>
        </p:nvSpPr>
        <p:spPr bwMode="auto">
          <a:xfrm>
            <a:off x="8077200" y="63388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-1" charset="0"/>
              </a:rPr>
              <a:t>   </a:t>
            </a:r>
            <a:r>
              <a:rPr lang="en-US" sz="2800" b="1" dirty="0">
                <a:latin typeface="Calibri" pitchFamily="-1" charset="0"/>
              </a:rPr>
              <a:t> </a:t>
            </a:r>
          </a:p>
        </p:txBody>
      </p:sp>
      <p:sp>
        <p:nvSpPr>
          <p:cNvPr id="3102" name="TextBox 34"/>
          <p:cNvSpPr txBox="1">
            <a:spLocks noChangeArrowheads="1"/>
          </p:cNvSpPr>
          <p:nvPr/>
        </p:nvSpPr>
        <p:spPr bwMode="auto">
          <a:xfrm>
            <a:off x="4800600" y="457200"/>
            <a:ext cx="4343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dirty="0">
                <a:latin typeface="Calibri" pitchFamily="-1" charset="0"/>
              </a:rPr>
              <a:t>Objective:</a:t>
            </a:r>
            <a:endParaRPr lang="en-US" sz="2800" dirty="0">
              <a:latin typeface="Calibri" pitchFamily="-1" charset="0"/>
            </a:endParaRPr>
          </a:p>
          <a:p>
            <a:pPr marL="342900" indent="-342900"/>
            <a:r>
              <a:rPr lang="en-US" sz="2800" b="1" dirty="0">
                <a:latin typeface="Calibri" pitchFamily="-1" charset="0"/>
              </a:rPr>
              <a:t>SWBAT </a:t>
            </a:r>
            <a:r>
              <a:rPr lang="en-US" sz="2800" b="1" dirty="0" smtClean="0">
                <a:latin typeface="Calibri" pitchFamily="-1" charset="0"/>
              </a:rPr>
              <a:t>explain how to create and complete </a:t>
            </a:r>
            <a:r>
              <a:rPr lang="en-US" sz="2800" b="1" dirty="0" err="1" smtClean="0">
                <a:latin typeface="Calibri" pitchFamily="-1" charset="0"/>
              </a:rPr>
              <a:t>Punnett</a:t>
            </a:r>
            <a:r>
              <a:rPr lang="en-US" sz="2800" b="1" dirty="0" smtClean="0">
                <a:latin typeface="Calibri" pitchFamily="-1" charset="0"/>
              </a:rPr>
              <a:t> Squares</a:t>
            </a:r>
            <a:endParaRPr lang="en-US" sz="2800" b="1" dirty="0">
              <a:latin typeface="Calibri" pitchFamily="-1" charset="0"/>
            </a:endParaRPr>
          </a:p>
          <a:p>
            <a:pPr marL="342900" indent="-342900"/>
            <a:endParaRPr lang="en-US" sz="2800" b="1" dirty="0" smtClean="0">
              <a:solidFill>
                <a:srgbClr val="00B050"/>
              </a:solidFill>
              <a:latin typeface="Calibri" pitchFamily="-1" charset="0"/>
            </a:endParaRPr>
          </a:p>
          <a:p>
            <a:pPr marL="342900" indent="-342900"/>
            <a:r>
              <a:rPr lang="en-US" sz="3200" b="1" dirty="0" smtClean="0">
                <a:solidFill>
                  <a:srgbClr val="00B050"/>
                </a:solidFill>
                <a:latin typeface="Calibri" pitchFamily="-1" charset="0"/>
              </a:rPr>
              <a:t>WARM </a:t>
            </a:r>
            <a:r>
              <a:rPr lang="en-US" sz="3200" b="1" dirty="0">
                <a:solidFill>
                  <a:srgbClr val="00B050"/>
                </a:solidFill>
                <a:latin typeface="Calibri" pitchFamily="-1" charset="0"/>
              </a:rPr>
              <a:t>UP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-1" charset="0"/>
              </a:rPr>
              <a:t>:</a:t>
            </a:r>
          </a:p>
          <a:p>
            <a:pPr marL="342900" indent="-342900"/>
            <a:r>
              <a:rPr lang="en-US" sz="3200" b="1" dirty="0" smtClean="0">
                <a:latin typeface="Calibri" pitchFamily="-1" charset="0"/>
              </a:rPr>
              <a:t>Copy the title and objective</a:t>
            </a:r>
          </a:p>
          <a:p>
            <a:pPr marL="342900" indent="-342900"/>
            <a:r>
              <a:rPr lang="en-US" sz="3200" b="1" dirty="0" smtClean="0">
                <a:latin typeface="Calibri" pitchFamily="-1" charset="0"/>
              </a:rPr>
              <a:t>The warm up question is on the next slide… </a:t>
            </a:r>
            <a:endParaRPr lang="en-US" sz="3200" b="1" dirty="0">
              <a:latin typeface="Calibri" pitchFamily="-1" charset="0"/>
            </a:endParaRPr>
          </a:p>
          <a:p>
            <a:pPr marL="342900" indent="-342900"/>
            <a:endParaRPr lang="en-US" sz="3000" b="1" dirty="0">
              <a:latin typeface="Calibri" pitchFamily="-1" charset="0"/>
            </a:endParaRPr>
          </a:p>
          <a:p>
            <a:pPr marL="342900" indent="-342900"/>
            <a:r>
              <a:rPr lang="en-US" sz="3000" b="1" dirty="0">
                <a:latin typeface="Calibri" pitchFamily="-1" charset="0"/>
              </a:rPr>
              <a:t> </a:t>
            </a:r>
          </a:p>
        </p:txBody>
      </p:sp>
      <p:sp>
        <p:nvSpPr>
          <p:cNvPr id="3103" name="TextBox 30"/>
          <p:cNvSpPr txBox="1">
            <a:spLocks noChangeArrowheads="1"/>
          </p:cNvSpPr>
          <p:nvPr/>
        </p:nvSpPr>
        <p:spPr bwMode="auto">
          <a:xfrm>
            <a:off x="4800600" y="304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-1" charset="0"/>
              </a:rPr>
              <a:t>   </a:t>
            </a:r>
          </a:p>
        </p:txBody>
      </p:sp>
      <p:sp>
        <p:nvSpPr>
          <p:cNvPr id="3104" name="TextBox 31"/>
          <p:cNvSpPr txBox="1">
            <a:spLocks noChangeArrowheads="1"/>
          </p:cNvSpPr>
          <p:nvPr/>
        </p:nvSpPr>
        <p:spPr bwMode="auto">
          <a:xfrm>
            <a:off x="4648200" y="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2D050"/>
                </a:solidFill>
                <a:latin typeface="Calibri" pitchFamily="-1" charset="0"/>
              </a:rPr>
              <a:t>Punnett</a:t>
            </a:r>
            <a:r>
              <a:rPr lang="en-US" sz="2800" b="1" dirty="0" smtClean="0">
                <a:solidFill>
                  <a:srgbClr val="92D050"/>
                </a:solidFill>
                <a:latin typeface="Calibri" pitchFamily="-1" charset="0"/>
              </a:rPr>
              <a:t> Squares</a:t>
            </a:r>
            <a:endParaRPr lang="en-US" sz="2800" b="1" dirty="0">
              <a:solidFill>
                <a:srgbClr val="92D050"/>
              </a:solidFill>
              <a:latin typeface="Calibri" pitchFamily="-1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Punnett</a:t>
            </a:r>
            <a:r>
              <a:rPr lang="en-US" dirty="0" smtClean="0"/>
              <a:t> Square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b="1" dirty="0" smtClean="0"/>
              <a:t>Brown eyes (B)     Blue eyes (b)</a:t>
            </a:r>
          </a:p>
          <a:p>
            <a:pPr>
              <a:buNone/>
            </a:pPr>
            <a:r>
              <a:rPr lang="en-US" dirty="0" smtClean="0"/>
              <a:t>A mother with brown eyes (Bb) and a father with pure blue eyes (bb)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4114800"/>
            <a:ext cx="26670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457700" y="4114800"/>
            <a:ext cx="0" cy="22098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5181600"/>
            <a:ext cx="28575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4572000"/>
            <a:ext cx="615553" cy="152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800" b="1" dirty="0" smtClean="0"/>
              <a:t>Mother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581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Father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Dominant Genes</a:t>
                      </a:r>
                    </a:p>
                    <a:p>
                      <a:pPr algn="ctr"/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Recessive Genes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Brown eyes (B)</a:t>
                      </a: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Blue Eyes (b)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Brown hair (B)</a:t>
                      </a: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Blonde Hair (b)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Can</a:t>
                      </a:r>
                      <a:r>
                        <a:rPr lang="en-US" sz="3200" b="1" baseline="0" dirty="0" smtClean="0"/>
                        <a:t> Roll Tongue (R)</a:t>
                      </a: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Can’t Roll Tongue (r)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Regular Chin (C)</a:t>
                      </a: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Cleft Chin (c)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Free Earlobes (E)</a:t>
                      </a:r>
                    </a:p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Attached Earlobes (e) 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descriptions to determine what GENOTYPES would be possible for their children</a:t>
            </a:r>
          </a:p>
          <a:p>
            <a:pPr>
              <a:buNone/>
            </a:pPr>
            <a:r>
              <a:rPr lang="en-US" dirty="0" smtClean="0"/>
              <a:t>Remember.. Dominant genes are </a:t>
            </a:r>
            <a:r>
              <a:rPr lang="en-US" b="1" dirty="0" smtClean="0"/>
              <a:t>CAPITAL</a:t>
            </a:r>
            <a:r>
              <a:rPr lang="en-US" dirty="0" smtClean="0"/>
              <a:t>, recessive genes are </a:t>
            </a:r>
            <a:r>
              <a:rPr lang="en-US" b="1" dirty="0" smtClean="0"/>
              <a:t>lower case</a:t>
            </a:r>
          </a:p>
          <a:p>
            <a:r>
              <a:rPr lang="en-US" dirty="0" smtClean="0"/>
              <a:t>HYBRID Example: Bb,  </a:t>
            </a:r>
            <a:r>
              <a:rPr lang="en-US" dirty="0" err="1" smtClean="0"/>
              <a:t>Rr</a:t>
            </a:r>
            <a:r>
              <a:rPr lang="en-US" dirty="0" smtClean="0"/>
              <a:t>, </a:t>
            </a:r>
            <a:r>
              <a:rPr lang="en-US" dirty="0" err="1" smtClean="0"/>
              <a:t>Ee</a:t>
            </a:r>
            <a:r>
              <a:rPr lang="en-US" dirty="0" smtClean="0"/>
              <a:t>, and so on…</a:t>
            </a:r>
          </a:p>
          <a:p>
            <a:endParaRPr lang="en-US" dirty="0" smtClean="0"/>
          </a:p>
          <a:p>
            <a:r>
              <a:rPr lang="en-US" dirty="0" smtClean="0"/>
              <a:t>PURE Example:  BB, bb, RR, </a:t>
            </a:r>
            <a:r>
              <a:rPr lang="en-US" dirty="0" err="1" smtClean="0"/>
              <a:t>rr</a:t>
            </a:r>
            <a:r>
              <a:rPr lang="en-US" dirty="0" smtClean="0"/>
              <a:t>, EE, </a:t>
            </a:r>
            <a:r>
              <a:rPr lang="en-US" dirty="0" err="1" smtClean="0"/>
              <a:t>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Family 1: Let’s do this 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86400"/>
          </a:xfrm>
        </p:spPr>
        <p:txBody>
          <a:bodyPr>
            <a:normAutofit/>
          </a:bodyPr>
          <a:lstStyle/>
          <a:p>
            <a:r>
              <a:rPr lang="en-US" i="1" dirty="0" smtClean="0"/>
              <a:t>A mother with pure brown hair and a father with hybrid brown hair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What would be the alleles for the mother? For the father?</a:t>
            </a:r>
          </a:p>
          <a:p>
            <a:endParaRPr lang="en-US" dirty="0" smtClean="0"/>
          </a:p>
          <a:p>
            <a:r>
              <a:rPr lang="en-US" i="1" dirty="0" smtClean="0"/>
              <a:t>Do the rest in your notebook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Sally’s pet mouse had babies. </a:t>
            </a:r>
            <a:r>
              <a:rPr lang="en-US" b="1" dirty="0" smtClean="0"/>
              <a:t>Five of the babies were black and two were white</a:t>
            </a:r>
            <a:r>
              <a:rPr lang="en-US" dirty="0" smtClean="0"/>
              <a:t>. The father mouse was black and the mother mouse was white. She and her friends wondered why the baby mice were </a:t>
            </a:r>
            <a:r>
              <a:rPr lang="en-US" dirty="0" smtClean="0"/>
              <a:t>different </a:t>
            </a:r>
            <a:r>
              <a:rPr lang="en-US" dirty="0" smtClean="0"/>
              <a:t>colors…</a:t>
            </a:r>
            <a:endParaRPr lang="en-US" dirty="0"/>
          </a:p>
        </p:txBody>
      </p:sp>
      <p:pic>
        <p:nvPicPr>
          <p:cNvPr id="4" name="Picture 3" descr="mic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252895"/>
            <a:ext cx="3914775" cy="260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Jerome</a:t>
            </a:r>
            <a:r>
              <a:rPr lang="en-US" dirty="0" smtClean="0">
                <a:solidFill>
                  <a:srgbClr val="FF0066"/>
                </a:solidFill>
              </a:rPr>
              <a:t>: Baby mice inherit more traits from their father than from their mother</a:t>
            </a:r>
          </a:p>
          <a:p>
            <a:r>
              <a:rPr lang="en-US" b="1" dirty="0" err="1" smtClean="0">
                <a:solidFill>
                  <a:srgbClr val="92D050"/>
                </a:solidFill>
              </a:rPr>
              <a:t>Alexa</a:t>
            </a:r>
            <a:r>
              <a:rPr lang="en-US" b="1" dirty="0" smtClean="0">
                <a:solidFill>
                  <a:srgbClr val="92D050"/>
                </a:solidFill>
              </a:rPr>
              <a:t>:</a:t>
            </a:r>
            <a:r>
              <a:rPr lang="en-US" dirty="0" smtClean="0">
                <a:solidFill>
                  <a:srgbClr val="92D050"/>
                </a:solidFill>
              </a:rPr>
              <a:t> The baby mice got half their traits from their father and half from their mother</a:t>
            </a:r>
          </a:p>
          <a:p>
            <a:r>
              <a:rPr lang="en-US" b="1" dirty="0" err="1" smtClean="0">
                <a:solidFill>
                  <a:srgbClr val="00B0F0"/>
                </a:solidFill>
              </a:rPr>
              <a:t>Devonta</a:t>
            </a:r>
            <a:r>
              <a:rPr lang="en-US" dirty="0" smtClean="0">
                <a:solidFill>
                  <a:srgbClr val="00B0F0"/>
                </a:solidFill>
              </a:rPr>
              <a:t>: Male traits are stronger than female traits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Anthony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Parent’s traits like fur color don’t matter- nature decides what something will look like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Leslie: </a:t>
            </a:r>
            <a:r>
              <a:rPr lang="en-US" dirty="0" smtClean="0">
                <a:solidFill>
                  <a:srgbClr val="FF0066"/>
                </a:solidFill>
              </a:rPr>
              <a:t>Blood type determines what traits babies will have</a:t>
            </a: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Genes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</a:rPr>
              <a:t>GENES are on chromosome pairs</a:t>
            </a:r>
            <a:endParaRPr lang="en-US" sz="3600" b="1" dirty="0">
              <a:solidFill>
                <a:srgbClr val="FF0066"/>
              </a:solidFill>
            </a:endParaRPr>
          </a:p>
          <a:p>
            <a:r>
              <a:rPr lang="en-US" sz="3600" dirty="0" smtClean="0"/>
              <a:t>They “code” for a certain trait</a:t>
            </a:r>
          </a:p>
          <a:p>
            <a:pPr>
              <a:buNone/>
            </a:pPr>
            <a:r>
              <a:rPr lang="en-US" sz="3600" b="1" dirty="0" smtClean="0"/>
              <a:t>Have you ever been told you look like your mother? Your father? Your sister? Your brother?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724400" cy="5715000"/>
          </a:xfrm>
        </p:spPr>
        <p:txBody>
          <a:bodyPr/>
          <a:lstStyle/>
          <a:p>
            <a:r>
              <a:rPr lang="en-US" dirty="0" smtClean="0"/>
              <a:t>Humans have </a:t>
            </a:r>
            <a:r>
              <a:rPr lang="en-US" b="1" dirty="0" smtClean="0"/>
              <a:t>46 chromosomes.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There are a </a:t>
            </a:r>
            <a:r>
              <a:rPr lang="en-US" i="1" dirty="0" smtClean="0"/>
              <a:t>total of 23 pairs </a:t>
            </a:r>
            <a:r>
              <a:rPr lang="en-US" dirty="0" smtClean="0"/>
              <a:t>of chromosomes or 46 total chromosomes. </a:t>
            </a:r>
          </a:p>
          <a:p>
            <a:r>
              <a:rPr lang="en-US" dirty="0" smtClean="0"/>
              <a:t>Chromosomes are made up of long strands of DNA </a:t>
            </a:r>
            <a:r>
              <a:rPr lang="en-US" i="1" dirty="0" smtClean="0"/>
              <a:t>which contain all the body’s genes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hromosomes and genes.jpg"/>
          <p:cNvPicPr>
            <a:picLocks noChangeAspect="1"/>
          </p:cNvPicPr>
          <p:nvPr/>
        </p:nvPicPr>
        <p:blipFill>
          <a:blip r:embed="rId2" cstate="print"/>
          <a:srcRect l="9600" r="7200"/>
          <a:stretch>
            <a:fillRect/>
          </a:stretch>
        </p:blipFill>
        <p:spPr>
          <a:xfrm>
            <a:off x="4876800" y="1828800"/>
            <a:ext cx="4267200" cy="410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dna diagra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4000"/>
          </a:blip>
          <a:srcRect t="15588"/>
          <a:stretch>
            <a:fillRect/>
          </a:stretch>
        </p:blipFill>
        <p:spPr>
          <a:xfrm>
            <a:off x="1" y="413542"/>
            <a:ext cx="9144000" cy="5788821"/>
          </a:xfrm>
        </p:spPr>
      </p:pic>
      <p:sp>
        <p:nvSpPr>
          <p:cNvPr id="5" name="TextBox 4"/>
          <p:cNvSpPr txBox="1"/>
          <p:nvPr/>
        </p:nvSpPr>
        <p:spPr>
          <a:xfrm>
            <a:off x="3352800" y="144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Nucleus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400" y="1600200"/>
            <a:ext cx="838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6600" y="2362200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Genes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2971800"/>
            <a:ext cx="2142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Chromatids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5288" y="4114800"/>
            <a:ext cx="2318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Chromosomes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5257800"/>
            <a:ext cx="19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Centromere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0"/>
            <a:ext cx="167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DNA strand wrapped around proteins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Recap!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Alleles- various forms of the same gene</a:t>
            </a:r>
          </a:p>
          <a:p>
            <a:pPr>
              <a:buNone/>
            </a:pPr>
            <a:r>
              <a:rPr lang="en-US" dirty="0" smtClean="0"/>
              <a:t>Example:  </a:t>
            </a:r>
            <a:r>
              <a:rPr lang="en-US" b="1" dirty="0" smtClean="0"/>
              <a:t>B</a:t>
            </a:r>
            <a:r>
              <a:rPr lang="en-US" dirty="0" smtClean="0"/>
              <a:t> (brown eyes)  </a:t>
            </a:r>
            <a:r>
              <a:rPr lang="en-US" b="1" dirty="0" smtClean="0"/>
              <a:t>b</a:t>
            </a:r>
            <a:r>
              <a:rPr lang="en-US" dirty="0" smtClean="0"/>
              <a:t>  (blue eyes)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Some alleles are </a:t>
            </a:r>
            <a:r>
              <a:rPr lang="en-US" b="1" dirty="0" smtClean="0">
                <a:solidFill>
                  <a:srgbClr val="0070C0"/>
                </a:solidFill>
              </a:rPr>
              <a:t>“dominant” </a:t>
            </a:r>
            <a:r>
              <a:rPr lang="en-US" dirty="0" smtClean="0">
                <a:solidFill>
                  <a:srgbClr val="0070C0"/>
                </a:solidFill>
              </a:rPr>
              <a:t>meaning if they’re present in the gene, then it’s expressed in the phenotype (seen as a trait in a person)  </a:t>
            </a:r>
            <a:r>
              <a:rPr lang="en-US" b="1" dirty="0" smtClean="0">
                <a:solidFill>
                  <a:srgbClr val="0070C0"/>
                </a:solidFill>
              </a:rPr>
              <a:t>BB, Bb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Some alleles are </a:t>
            </a:r>
            <a:r>
              <a:rPr lang="en-US" b="1" dirty="0" smtClean="0"/>
              <a:t>“recessive”</a:t>
            </a:r>
            <a:r>
              <a:rPr lang="en-US" dirty="0" smtClean="0"/>
              <a:t> meaning it’s only in the phenotype if there are two copies of those alleles  </a:t>
            </a:r>
            <a:r>
              <a:rPr lang="en-US" b="1" dirty="0" smtClean="0"/>
              <a:t>example: bb,  Bb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4343400" cy="6096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66"/>
                </a:solidFill>
              </a:rPr>
              <a:t>Gregor</a:t>
            </a:r>
            <a:r>
              <a:rPr lang="en-US" b="1" i="1" dirty="0" smtClean="0">
                <a:solidFill>
                  <a:srgbClr val="FF0066"/>
                </a:solidFill>
              </a:rPr>
              <a:t> Mendel </a:t>
            </a:r>
            <a:r>
              <a:rPr lang="en-US" dirty="0" smtClean="0"/>
              <a:t>noticed that traits are inherited in patterns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b="1" dirty="0" err="1" smtClean="0">
                <a:solidFill>
                  <a:srgbClr val="FF0066"/>
                </a:solidFill>
              </a:rPr>
              <a:t>Punnett</a:t>
            </a:r>
            <a:r>
              <a:rPr lang="en-US" b="1" dirty="0" smtClean="0">
                <a:solidFill>
                  <a:srgbClr val="FF0066"/>
                </a:solidFill>
              </a:rPr>
              <a:t> Square </a:t>
            </a:r>
            <a:r>
              <a:rPr lang="en-US" dirty="0" smtClean="0"/>
              <a:t>illustrates how parents’ alleles might combine in their offspring (kids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2"/>
              </a:rPr>
              <a:t>Mendel and the Peas</a:t>
            </a:r>
            <a:endParaRPr lang="en-US" dirty="0"/>
          </a:p>
        </p:txBody>
      </p:sp>
      <p:pic>
        <p:nvPicPr>
          <p:cNvPr id="4" name="Picture 3" descr="pu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76400"/>
            <a:ext cx="4445454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1219200" cy="3886200"/>
          </a:xfrm>
        </p:spPr>
        <p:txBody>
          <a:bodyPr/>
          <a:lstStyle/>
          <a:p>
            <a:r>
              <a:rPr lang="en-US" dirty="0" smtClean="0"/>
              <a:t>C 111</a:t>
            </a:r>
            <a:endParaRPr lang="en-US" dirty="0"/>
          </a:p>
        </p:txBody>
      </p:sp>
      <p:pic>
        <p:nvPicPr>
          <p:cNvPr id="4" name="Content Placeholder 3" descr="punnett squar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9000"/>
          </a:blip>
          <a:srcRect l="12353" t="3529" r="9485" b="3529"/>
          <a:stretch>
            <a:fillRect/>
          </a:stretch>
        </p:blipFill>
        <p:spPr>
          <a:xfrm>
            <a:off x="1143000" y="351831"/>
            <a:ext cx="6781800" cy="6048159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530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Baby Mice</vt:lpstr>
      <vt:lpstr>Slide 3</vt:lpstr>
      <vt:lpstr>Genes</vt:lpstr>
      <vt:lpstr>Anatomy of a Chromosome</vt:lpstr>
      <vt:lpstr>Slide 6</vt:lpstr>
      <vt:lpstr>Vocab Recap!</vt:lpstr>
      <vt:lpstr>Slide 8</vt:lpstr>
      <vt:lpstr>C 111</vt:lpstr>
      <vt:lpstr>Punnett Square</vt:lpstr>
      <vt:lpstr> </vt:lpstr>
      <vt:lpstr>Practice!</vt:lpstr>
      <vt:lpstr>Family 1: Let’s do this together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anna1.poole</dc:creator>
  <cp:lastModifiedBy>pete</cp:lastModifiedBy>
  <cp:revision>89</cp:revision>
  <dcterms:created xsi:type="dcterms:W3CDTF">2013-03-11T17:13:56Z</dcterms:created>
  <dcterms:modified xsi:type="dcterms:W3CDTF">2014-03-11T18:48:08Z</dcterms:modified>
</cp:coreProperties>
</file>