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E233CAFC-B4B4-4111-BEC2-90C6ADAEC6CF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D2AC97A8-521B-4EDA-ABD3-B87C9989EA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2CAB2A6-8BCD-4310-B8C4-90A57F5131CE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A5CEEF-DC0E-4D7F-B8FA-CF21EA139F84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C41C8-E3AD-4954-96CF-E75E660BA9FE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4506D-E8DB-4A5F-ADB6-98B420B98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B61F1-3A46-42DC-8433-BC48B696BA60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E134A-85A1-4B57-857C-9A49D1B6F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FA3A09-6668-4AA0-8935-59BEB637B4A7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5CE69-6E01-4088-8D48-FD90C143F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D96F1-75CA-483C-85B6-D20E3571BE3F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64D68-6C34-46CD-BE1C-03C1D4A1C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5100C9-8A26-4E53-90F4-9962CD1AF4D7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A46F5-4656-4127-B36D-2DBA9BB3F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B87C-6E07-4E2A-A5CE-698809DDE2A8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BEE9A-EDD3-48A8-A710-46AECB2D0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407D7A-4610-4C37-BC6F-DFC15C0FC745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D5822-88A8-486C-9342-A134DC486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6890AD-E3BB-42CE-87F4-7E7908265BD9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3796-98B8-4CD2-99A4-C3891E896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F90810-9C80-4B55-9F3B-9298BBAD5875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16D28-00C6-4D6F-B845-24EF22A08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07E642-250F-4816-9F6C-8F6A3DCC6C95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02077-6625-4350-8009-C3C50ADFA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3922-591C-4A09-9564-5DB245FC8424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847D9-D5DC-4076-BAD5-829D0AC8E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0DF16660-4FF7-4861-8A41-30AF1926D1BE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445BC060-DC4C-4DDA-BE76-4920D93122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ZIQTMHmWm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ellsalive.com/mitosi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207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207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-1" charset="0"/>
              </a:rPr>
              <a:t>    </a:t>
            </a: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r>
              <a:rPr lang="en-US" sz="2800" b="1" dirty="0">
                <a:latin typeface="Calibri" pitchFamily="-1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09600"/>
            <a:ext cx="4343400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latin typeface="Calibri" pitchFamily="-1" charset="0"/>
              </a:rPr>
              <a:t>SWBAT explain mitosis and be introduced to genetics vocabulary</a:t>
            </a:r>
          </a:p>
          <a:p>
            <a:pPr marL="342900" indent="-342900"/>
            <a:r>
              <a:rPr lang="en-US" sz="3600" b="1" dirty="0">
                <a:solidFill>
                  <a:srgbClr val="00B050"/>
                </a:solidFill>
                <a:latin typeface="Calibri" pitchFamily="-1" charset="0"/>
              </a:rPr>
              <a:t>WARM UP:</a:t>
            </a:r>
          </a:p>
          <a:p>
            <a:pPr marL="342900" indent="-342900"/>
            <a:endParaRPr lang="en-US" sz="3600" b="1" dirty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600" b="1" dirty="0">
                <a:solidFill>
                  <a:srgbClr val="00B050"/>
                </a:solidFill>
                <a:latin typeface="Calibri" pitchFamily="-1" charset="0"/>
              </a:rPr>
              <a:t>Explain the difference between coarse adjustment and fine adjustment</a:t>
            </a:r>
          </a:p>
          <a:p>
            <a:pPr marL="342900" indent="-342900"/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207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2D050"/>
                </a:solidFill>
                <a:latin typeface="Calibri" pitchFamily="-1" charset="0"/>
              </a:rPr>
              <a:t>Mitosis and Genetics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Nye: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http://www.youtube.com/watch?v=OZIQTMHmWmg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WATCH and LISTEN to the video</a:t>
            </a:r>
          </a:p>
          <a:p>
            <a:endParaRPr lang="en-US" dirty="0" smtClean="0"/>
          </a:p>
          <a:p>
            <a:r>
              <a:rPr lang="en-US" dirty="0" smtClean="0"/>
              <a:t>Try to identify the definitions of the new genetics words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that foldable…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Showed the stages of a process called mitosis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Cells have a life cycle, like we have a life cycle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Cell Cycle: normal sequence of development and division of a cell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There are 2 main “</a:t>
            </a:r>
            <a:r>
              <a:rPr lang="en-US" dirty="0" err="1" smtClean="0"/>
              <a:t>phases”of</a:t>
            </a:r>
            <a:r>
              <a:rPr lang="en-US" dirty="0" smtClean="0"/>
              <a:t> the cell cycle… </a:t>
            </a:r>
            <a:r>
              <a:rPr lang="en-US" i="1" dirty="0" smtClean="0"/>
              <a:t>INTERPHASE: where the cell is just carrying out it’s life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….Then when the cell divides, it’s called MITOSIS and ends with CYTOKINESIS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Mitosis: part of the cell cycle during which the nucleus divides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6002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>
                <a:solidFill>
                  <a:srgbClr val="FF0000"/>
                </a:solidFill>
                <a:hlinkClick r:id="rId2"/>
              </a:rPr>
              <a:t>http://www.cellsalive.com/mitosis.htm</a:t>
            </a:r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5124" name="Picture 3" descr="mitosischar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81000"/>
            <a:ext cx="523875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676400" y="6858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-1" charset="0"/>
              </a:rPr>
              <a:t>Interphase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324600" y="762000"/>
            <a:ext cx="1577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-1" charset="0"/>
              </a:rPr>
              <a:t>Prophase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7315200" y="1676400"/>
            <a:ext cx="1828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-1" charset="0"/>
              </a:rPr>
              <a:t>Prometaphase (you don’t have you know this)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280275" y="4724400"/>
            <a:ext cx="186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-1" charset="0"/>
              </a:rPr>
              <a:t>Metaphase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5029200" y="6248400"/>
            <a:ext cx="1658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-1" charset="0"/>
              </a:rPr>
              <a:t>Anaphase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1676400" y="5638800"/>
            <a:ext cx="1679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-1" charset="0"/>
              </a:rPr>
              <a:t>Telophase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1905000" y="2438400"/>
            <a:ext cx="1868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-1" charset="0"/>
              </a:rPr>
              <a:t>Cytokinesis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Do We Need to Know about Cell Division?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66CC"/>
                </a:solidFill>
              </a:rPr>
              <a:t>MITOSIS</a:t>
            </a:r>
            <a:r>
              <a:rPr lang="en-US" dirty="0" smtClean="0">
                <a:solidFill>
                  <a:srgbClr val="FF66CC"/>
                </a:solidFill>
              </a:rPr>
              <a:t> is the process that your cells use to reproduce (make new cells)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produces two genetically identical “daughter” cells (with exactly the same DNA)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DNA that is wrapped around protein forms CHROMOSOMES…and this begins our study of 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 Strategies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MANY </a:t>
            </a:r>
            <a:r>
              <a:rPr lang="en-US" dirty="0" err="1" smtClean="0"/>
              <a:t>MANY</a:t>
            </a:r>
            <a:r>
              <a:rPr lang="en-US" dirty="0" smtClean="0"/>
              <a:t> new </a:t>
            </a:r>
            <a:r>
              <a:rPr lang="en-US" dirty="0" err="1" smtClean="0"/>
              <a:t>vocab</a:t>
            </a:r>
            <a:r>
              <a:rPr lang="en-US" dirty="0" smtClean="0"/>
              <a:t> words in the genetics unit</a:t>
            </a:r>
          </a:p>
          <a:p>
            <a:pPr eaLnBrk="1" hangingPunct="1"/>
            <a:r>
              <a:rPr lang="en-US" dirty="0" smtClean="0"/>
              <a:t>Most of the words will be new to you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You will use vocabulary strategies on pages R50-R51 to learn these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24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7030A0"/>
                </a:solidFill>
              </a:rPr>
              <a:t>You and your partner have an index card with a term on one side and a vocab strategy on the other side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0070C0"/>
                </a:solidFill>
              </a:rPr>
              <a:t>Don’t know your vocabulary strategy? Pages R50-R51 will tell you how!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FF66CC"/>
                </a:solidFill>
              </a:rPr>
              <a:t>BUT you have to research the term using your textbook to create an informative graphic organizer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00B050"/>
                </a:solidFill>
              </a:rPr>
              <a:t>Draw a rough draft in your notebook and have me check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257800" cy="1096962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FF66CC"/>
                </a:solidFill>
                <a:latin typeface="Baveuse" pitchFamily="2" charset="0"/>
              </a:rPr>
              <a:t>Vocab</a:t>
            </a:r>
            <a:r>
              <a:rPr lang="en-US" b="1" dirty="0" smtClean="0">
                <a:solidFill>
                  <a:srgbClr val="FF66CC"/>
                </a:solidFill>
                <a:latin typeface="Baveuse" pitchFamily="2" charset="0"/>
              </a:rPr>
              <a:t> Words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4114800" cy="6400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1. Hybrid</a:t>
            </a:r>
          </a:p>
          <a:p>
            <a:pPr>
              <a:buNone/>
            </a:pPr>
            <a:r>
              <a:rPr lang="en-US" sz="3600" dirty="0" smtClean="0"/>
              <a:t>2. Purebred</a:t>
            </a:r>
          </a:p>
          <a:p>
            <a:pPr>
              <a:buNone/>
            </a:pPr>
            <a:r>
              <a:rPr lang="en-US" sz="3600" dirty="0" smtClean="0"/>
              <a:t>3. Dominant</a:t>
            </a:r>
          </a:p>
          <a:p>
            <a:pPr>
              <a:buNone/>
            </a:pPr>
            <a:r>
              <a:rPr lang="en-US" sz="3600" dirty="0" smtClean="0"/>
              <a:t>4. Recessive</a:t>
            </a:r>
          </a:p>
          <a:p>
            <a:pPr>
              <a:buNone/>
            </a:pPr>
            <a:r>
              <a:rPr lang="en-US" sz="3600" dirty="0" smtClean="0"/>
              <a:t>5. Allele</a:t>
            </a:r>
          </a:p>
          <a:p>
            <a:pPr>
              <a:buNone/>
            </a:pPr>
            <a:r>
              <a:rPr lang="en-US" sz="3600" dirty="0" smtClean="0"/>
              <a:t>6. Gene</a:t>
            </a:r>
          </a:p>
          <a:p>
            <a:pPr>
              <a:buNone/>
            </a:pPr>
            <a:r>
              <a:rPr lang="en-US" sz="3600" dirty="0" smtClean="0"/>
              <a:t>7. Genotype</a:t>
            </a:r>
          </a:p>
          <a:p>
            <a:pPr>
              <a:buNone/>
            </a:pPr>
            <a:r>
              <a:rPr lang="en-US" sz="3600" dirty="0" smtClean="0"/>
              <a:t>8. Phenotype</a:t>
            </a:r>
          </a:p>
          <a:p>
            <a:pPr>
              <a:buNone/>
            </a:pPr>
            <a:r>
              <a:rPr lang="en-US" sz="3600" dirty="0" smtClean="0"/>
              <a:t>9. Chromosomes</a:t>
            </a:r>
          </a:p>
          <a:p>
            <a:pPr>
              <a:buNone/>
            </a:pPr>
            <a:r>
              <a:rPr lang="en-US" sz="3600" dirty="0" smtClean="0"/>
              <a:t>10. Heredity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3657600" y="1447800"/>
            <a:ext cx="4343400" cy="369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11. </a:t>
            </a:r>
            <a:r>
              <a:rPr lang="en-US" sz="3200" dirty="0" err="1" smtClean="0"/>
              <a:t>Punnett</a:t>
            </a:r>
            <a:r>
              <a:rPr lang="en-US" sz="3200" dirty="0" smtClean="0"/>
              <a:t> </a:t>
            </a:r>
            <a:r>
              <a:rPr lang="en-US" sz="3200" dirty="0"/>
              <a:t>square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12. Probability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13. </a:t>
            </a:r>
            <a:r>
              <a:rPr lang="en-US" sz="3200" dirty="0" err="1" smtClean="0"/>
              <a:t>Gregor</a:t>
            </a:r>
            <a:r>
              <a:rPr lang="en-US" sz="3200" dirty="0" smtClean="0"/>
              <a:t> </a:t>
            </a:r>
            <a:r>
              <a:rPr lang="en-US" sz="3200" dirty="0"/>
              <a:t>Mendel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14. Gametes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15. meiosis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“Final” draft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/>
            <a:r>
              <a:rPr lang="en-US" b="1" dirty="0" smtClean="0"/>
              <a:t>Using a clean white paper (that I will give you), re-draw your </a:t>
            </a:r>
            <a:r>
              <a:rPr lang="en-US" b="1" dirty="0" err="1" smtClean="0"/>
              <a:t>vocab</a:t>
            </a:r>
            <a:r>
              <a:rPr lang="en-US" b="1" dirty="0" smtClean="0"/>
              <a:t> strategy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Place all papers around the room along the counters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Take a “Strategy Walk” with your notebook and COPY out the word and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408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About that foldable…</vt:lpstr>
      <vt:lpstr>Cell Cycle</vt:lpstr>
      <vt:lpstr>Slide 4</vt:lpstr>
      <vt:lpstr>Why Do We Need to Know about Cell Division?</vt:lpstr>
      <vt:lpstr>Vocabulary Strategies</vt:lpstr>
      <vt:lpstr>Slide 7</vt:lpstr>
      <vt:lpstr>Vocab Words</vt:lpstr>
      <vt:lpstr>“Final” draft</vt:lpstr>
      <vt:lpstr>Bill Nye: Genetics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29</cp:revision>
  <dcterms:created xsi:type="dcterms:W3CDTF">2013-03-07T17:42:38Z</dcterms:created>
  <dcterms:modified xsi:type="dcterms:W3CDTF">2014-03-06T16:05:13Z</dcterms:modified>
</cp:coreProperties>
</file>