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3" r:id="rId4"/>
    <p:sldId id="264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619F-6F83-4C7D-9ED1-B3002A00F2C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42205-2647-4A71-80C1-7EF14C8A2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C905E70C-9EE8-4929-A0B7-D88566586E00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626FDF32-E2CF-4B57-9C96-98689FC375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0D95EC9-CAD7-4D27-9BD0-499066F919BF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92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F60360-13ED-405E-937C-68BDE5650B36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29446-A38A-4BC9-AC34-66B190035A88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EE20B-9399-4E3A-9A1E-DC6C7FB01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762D8-040E-43B1-AEEB-03DC1A52CC8F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2A485-AEB7-4CCA-AB89-A71C9DC5D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D08A4-4E3F-43E3-9AE4-CCC31EFA103C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B390D-6EEF-41FA-A114-B1ECE74DE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D4FD3F-6644-4C11-92E4-9A979ED540AB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095D1-11EE-41B0-9668-E61850AAF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77EF1-60A9-4001-91E0-F24C47713F88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3B88-8A71-486C-934B-34E55021E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3D51C0-A197-40F2-A6BB-684871ACA50A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0DEDC-5398-45C9-8CF8-CD416D9D1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6E102-C43B-4A52-80E8-2F8B9D2435FC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18F4D-5C22-47B9-9378-9AC2AB788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717E6-02F6-4B80-A57A-E85B2D36A2C7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515E0-2984-42AD-8E04-D3E00CC13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BE300-178F-48BD-84BA-8B87FF31627E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D005-B99C-42F6-902A-DD7CBA460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DA223-4EB2-41FD-926A-002EFA91E95A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24B9C-7660-486E-90AF-162B02405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39C247-3AAC-47B3-8327-D8A60BFFD2DE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77691-E403-4CDC-AB79-CFB8EDAC1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DFAF1122-1AF4-430E-ABCB-4BB335DD4F40}" type="datetimeFigureOut">
              <a:rPr lang="en-US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2E2D22FD-3FB0-4988-8034-07D043CA02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lsalive.com/mitosi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207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207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-1" charset="0"/>
              </a:rPr>
              <a:t>   </a:t>
            </a: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r>
              <a:rPr lang="en-US" sz="2800" b="1" dirty="0">
                <a:latin typeface="Calibri" pitchFamily="-1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09600"/>
            <a:ext cx="434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latin typeface="Calibri" pitchFamily="-1" charset="0"/>
              </a:rPr>
              <a:t>SWBAT </a:t>
            </a:r>
            <a:r>
              <a:rPr lang="en-US" sz="2800" b="1" dirty="0" smtClean="0">
                <a:latin typeface="Calibri" pitchFamily="-1" charset="0"/>
              </a:rPr>
              <a:t>show mastery by taking a test and explore mitosis</a:t>
            </a:r>
            <a:endParaRPr lang="en-US" sz="2800" b="1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solidFill>
                  <a:srgbClr val="92D050"/>
                </a:solidFill>
                <a:latin typeface="Calibri" pitchFamily="-1" charset="0"/>
              </a:rPr>
              <a:t>WARM UP:</a:t>
            </a:r>
          </a:p>
          <a:p>
            <a:pPr marL="342900" indent="-342900"/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  <a:p>
            <a:pPr marL="342900" indent="-342900"/>
            <a:r>
              <a:rPr lang="en-US" sz="3000" b="1" dirty="0" smtClean="0">
                <a:latin typeface="Calibri" pitchFamily="-1" charset="0"/>
              </a:rPr>
              <a:t>Get out your study guide</a:t>
            </a:r>
          </a:p>
          <a:p>
            <a:pPr marL="342900" indent="-342900"/>
            <a:r>
              <a:rPr lang="en-US" sz="3000" b="1" dirty="0" smtClean="0">
                <a:latin typeface="Calibri" pitchFamily="-1" charset="0"/>
              </a:rPr>
              <a:t>Review for </a:t>
            </a:r>
            <a:r>
              <a:rPr lang="en-US" sz="3000" b="1" smtClean="0">
                <a:latin typeface="Calibri" pitchFamily="-1" charset="0"/>
              </a:rPr>
              <a:t>5 minutes </a:t>
            </a:r>
            <a:endParaRPr lang="en-US" sz="3000" b="1" dirty="0">
              <a:latin typeface="Calibri" pitchFamily="-1" charset="0"/>
            </a:endParaRP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207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92D050"/>
                </a:solidFill>
                <a:latin typeface="Calibri" pitchFamily="-1" charset="0"/>
              </a:rPr>
              <a:t>Microscopes Test/ Cell Division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Microscopes and Cells Test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choice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Diagram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Questions? Quick study for 5 minutes!</a:t>
            </a:r>
          </a:p>
          <a:p>
            <a:pPr eaLnBrk="1" hangingPunct="1"/>
            <a:r>
              <a:rPr lang="en-US" dirty="0" smtClean="0"/>
              <a:t>Write your Test Letter at the top of your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this one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Test A   Question 6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Test B Question 22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Test C Question 5</a:t>
            </a:r>
          </a:p>
          <a:p>
            <a:pPr>
              <a:buNone/>
            </a:pPr>
            <a:endParaRPr lang="en-US" dirty="0" smtClean="0"/>
          </a:p>
          <a:p>
            <a:pPr marL="742950" indent="-742950">
              <a:buNone/>
            </a:pPr>
            <a:r>
              <a:rPr lang="en-US" sz="4000" dirty="0" smtClean="0"/>
              <a:t>a. 20x         b. 200x       c. 100x        d.1000x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7030A0"/>
                </a:solidFill>
              </a:rPr>
              <a:t>Bonus Question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Test A:  </a:t>
            </a:r>
            <a:r>
              <a:rPr lang="en-US" sz="4400" dirty="0" smtClean="0"/>
              <a:t>What does an euglena use for movement?</a:t>
            </a:r>
          </a:p>
          <a:p>
            <a:r>
              <a:rPr lang="en-US" sz="4400" b="1" dirty="0" smtClean="0"/>
              <a:t>Test B: </a:t>
            </a:r>
            <a:r>
              <a:rPr lang="en-US" sz="4400" dirty="0" smtClean="0"/>
              <a:t>What does an amoeba use for movement?</a:t>
            </a:r>
          </a:p>
          <a:p>
            <a:r>
              <a:rPr lang="en-US" sz="4400" b="1" dirty="0" smtClean="0"/>
              <a:t>Test C:</a:t>
            </a:r>
            <a:r>
              <a:rPr lang="en-US" sz="4400" dirty="0" smtClean="0"/>
              <a:t> What does a paramecium use for movement?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After the Test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678363"/>
          </a:xfrm>
        </p:spPr>
        <p:txBody>
          <a:bodyPr/>
          <a:lstStyle/>
          <a:p>
            <a:pPr eaLnBrk="1" hangingPunct="1"/>
            <a:r>
              <a:rPr lang="en-US" sz="2800" b="1" smtClean="0"/>
              <a:t>When you are finished, bring your test and answer sheet to the front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Work on cell division foldable in your notebook:</a:t>
            </a:r>
          </a:p>
          <a:p>
            <a:pPr eaLnBrk="1" hangingPunct="1"/>
            <a:r>
              <a:rPr lang="en-US" sz="3000" b="1" smtClean="0">
                <a:solidFill>
                  <a:srgbClr val="7030A0"/>
                </a:solidFill>
              </a:rPr>
              <a:t>CUT the square and along the dotted lines</a:t>
            </a:r>
          </a:p>
          <a:p>
            <a:pPr eaLnBrk="1" hangingPunct="1"/>
            <a:r>
              <a:rPr lang="en-US" sz="3000" b="1" smtClean="0">
                <a:solidFill>
                  <a:srgbClr val="7030A0"/>
                </a:solidFill>
              </a:rPr>
              <a:t>GLUE in along the edges</a:t>
            </a:r>
          </a:p>
          <a:p>
            <a:pPr eaLnBrk="1" hangingPunct="1"/>
            <a:r>
              <a:rPr lang="en-US" sz="3000" b="1" smtClean="0">
                <a:solidFill>
                  <a:srgbClr val="7030A0"/>
                </a:solidFill>
              </a:rPr>
              <a:t>CUT OUT cell pictures </a:t>
            </a:r>
          </a:p>
          <a:p>
            <a:pPr eaLnBrk="1" hangingPunct="1"/>
            <a:r>
              <a:rPr lang="en-US" sz="3000" b="1" smtClean="0">
                <a:solidFill>
                  <a:srgbClr val="7030A0"/>
                </a:solidFill>
              </a:rPr>
              <a:t>USE diagram C 83 to place cell pictures under the correct flap</a:t>
            </a:r>
          </a:p>
          <a:p>
            <a:pPr eaLnBrk="1" hangingPunct="1"/>
            <a:r>
              <a:rPr lang="en-US" sz="3000" b="1" smtClean="0">
                <a:solidFill>
                  <a:srgbClr val="7030A0"/>
                </a:solidFill>
              </a:rPr>
              <a:t>CUT OUT definitions of the “phases”</a:t>
            </a:r>
          </a:p>
          <a:p>
            <a:pPr eaLnBrk="1" hangingPunct="1"/>
            <a:r>
              <a:rPr lang="en-US" sz="3000" b="1" smtClean="0">
                <a:solidFill>
                  <a:srgbClr val="7030A0"/>
                </a:solidFill>
              </a:rPr>
              <a:t>USE the diagram on C 83 to place definitions on the correct flaps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Mitosis- What is It?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Cells have a life cycle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Cell Cycle: normal sequence of development and division of a cell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There are 2 main “phases”… </a:t>
            </a:r>
            <a:r>
              <a:rPr lang="en-US" b="1" dirty="0" smtClean="0"/>
              <a:t>INTERPHASE: where the cell is just carrying out it’s life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Then when the cell divides, called </a:t>
            </a:r>
            <a:r>
              <a:rPr lang="en-US" b="1" dirty="0" smtClean="0"/>
              <a:t>MITOSIS and CYTOKINESIS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Mitosis: part of the cell cycle during which the nucleus divides </a:t>
            </a:r>
          </a:p>
          <a:p>
            <a:pPr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  <a:hlinkClick r:id="rId2"/>
              </a:rPr>
              <a:t>http://www.cellsalive.com/mitosis.htm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267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Microscopes and Cells Test</vt:lpstr>
      <vt:lpstr>Let’s do this one first…</vt:lpstr>
      <vt:lpstr>Bonus Question</vt:lpstr>
      <vt:lpstr>After the Test</vt:lpstr>
      <vt:lpstr>Mitosis- What is It? </vt:lpstr>
      <vt:lpstr>Slide 7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39</cp:revision>
  <dcterms:created xsi:type="dcterms:W3CDTF">2013-03-06T18:00:36Z</dcterms:created>
  <dcterms:modified xsi:type="dcterms:W3CDTF">2014-03-04T14:15:49Z</dcterms:modified>
</cp:coreProperties>
</file>