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65" r:id="rId3"/>
    <p:sldId id="261" r:id="rId4"/>
    <p:sldId id="262" r:id="rId5"/>
    <p:sldId id="264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093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1AC6BF9B-B7E6-4C3D-B3C5-15E208A5CF08}" type="datetimeFigureOut">
              <a:rPr lang="en-US"/>
              <a:pPr/>
              <a:t>4/21/2014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7162C57C-4891-42FF-B9B3-A3D3AE7CD1E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D08CB6BD-73AE-4145-A447-9A6647C9A640}" type="slidenum">
              <a:rPr lang="en-US"/>
              <a:pPr/>
              <a:t>1</a:t>
            </a:fld>
            <a:endParaRPr lang="en-US"/>
          </a:p>
        </p:txBody>
      </p:sp>
      <p:sp>
        <p:nvSpPr>
          <p:cNvPr id="1024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MS PGothic" pitchFamily="34" charset="-128"/>
            </a:endParaRPr>
          </a:p>
        </p:txBody>
      </p:sp>
      <p:sp>
        <p:nvSpPr>
          <p:cNvPr id="1024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CBC5119-FDEE-410C-A61A-7FD5F7B448AB}" type="slidenum">
              <a:rPr lang="en-US" sz="1200">
                <a:latin typeface="Calibri" pitchFamily="34" charset="0"/>
              </a:rPr>
              <a:pPr algn="r"/>
              <a:t>1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F31FA2-E841-43B2-BF9D-C37F93151B10}" type="datetimeFigureOut">
              <a:rPr lang="en-US"/>
              <a:pPr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CCC4D1-23B7-4E4C-B383-2A48BA0A9F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F5B93C-CB75-4852-8720-DC0A4DE2CB68}" type="datetimeFigureOut">
              <a:rPr lang="en-US"/>
              <a:pPr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5FA668-F0B3-4B46-A97B-017EB501E1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DBFBC6-148F-4B00-B20F-4F503B680070}" type="datetimeFigureOut">
              <a:rPr lang="en-US"/>
              <a:pPr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BCB7EB-2F8F-480B-8CBD-98836647EC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C4B0F0-9B88-464C-8E9D-E62FED061656}" type="datetimeFigureOut">
              <a:rPr lang="en-US"/>
              <a:pPr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36E2E5-C003-48FC-8FD5-953CFCC768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F3FA989-A193-4FEE-8D49-F005F9862374}" type="datetimeFigureOut">
              <a:rPr lang="en-US"/>
              <a:pPr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F46683-C1AE-4913-B53A-B6195A6A73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2D2EA6-C5EF-4F86-B5DD-94DAF506EE10}" type="datetimeFigureOut">
              <a:rPr lang="en-US"/>
              <a:pPr/>
              <a:t>4/21/2014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14DAEE-5259-4CBE-9948-3B382CCF5D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8D71A2-6D17-4912-855E-C50E0297CAF3}" type="datetimeFigureOut">
              <a:rPr lang="en-US"/>
              <a:pPr/>
              <a:t>4/21/2014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1EF36-F105-4FB7-9001-5B1DC17B5E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1D53DD-0306-49B7-973D-BB933EAA749B}" type="datetimeFigureOut">
              <a:rPr lang="en-US"/>
              <a:pPr/>
              <a:t>4/21/2014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E70D1C-2A8B-470F-BCB3-763EAC34AC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44C0A7-6C82-47B3-9D99-D4EEFE412416}" type="datetimeFigureOut">
              <a:rPr lang="en-US"/>
              <a:pPr/>
              <a:t>4/21/2014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62F61F-D528-453F-9A5C-5B0717E5CC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089C3B-014E-4B78-9508-AB1D13FC2A40}" type="datetimeFigureOut">
              <a:rPr lang="en-US"/>
              <a:pPr/>
              <a:t>4/21/2014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B17A46-60C2-48E3-94C4-851F2036FC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EBADC7-9D3A-4035-8971-846CB7A8867E}" type="datetimeFigureOut">
              <a:rPr lang="en-US"/>
              <a:pPr/>
              <a:t>4/21/2014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DDC9D-2F35-49F7-900D-6EAB547172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0BE48DB5-7FB0-4E76-99CA-5723715DF209}" type="datetimeFigureOut">
              <a:rPr lang="en-US"/>
              <a:pPr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F6CBF964-F084-413F-99D8-C79D200FE08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4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" name="Line 5"/>
          <p:cNvSpPr>
            <a:spLocks noChangeShapeType="1"/>
          </p:cNvSpPr>
          <p:nvPr/>
        </p:nvSpPr>
        <p:spPr bwMode="auto">
          <a:xfrm>
            <a:off x="46482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" name="Oval 7"/>
          <p:cNvSpPr>
            <a:spLocks noChangeArrowheads="1"/>
          </p:cNvSpPr>
          <p:nvPr/>
        </p:nvSpPr>
        <p:spPr bwMode="auto">
          <a:xfrm>
            <a:off x="4495800" y="914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053" name="Line 10"/>
          <p:cNvSpPr>
            <a:spLocks noChangeShapeType="1"/>
          </p:cNvSpPr>
          <p:nvPr/>
        </p:nvSpPr>
        <p:spPr bwMode="auto">
          <a:xfrm>
            <a:off x="0" y="13716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4" name="Line 12"/>
          <p:cNvSpPr>
            <a:spLocks noChangeShapeType="1"/>
          </p:cNvSpPr>
          <p:nvPr/>
        </p:nvSpPr>
        <p:spPr bwMode="auto">
          <a:xfrm>
            <a:off x="0" y="66294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5" name="Line 13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6" name="Line 14"/>
          <p:cNvSpPr>
            <a:spLocks noChangeShapeType="1"/>
          </p:cNvSpPr>
          <p:nvPr/>
        </p:nvSpPr>
        <p:spPr bwMode="auto">
          <a:xfrm>
            <a:off x="1143000" y="63246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7" name="Line 15"/>
          <p:cNvSpPr>
            <a:spLocks noChangeShapeType="1"/>
          </p:cNvSpPr>
          <p:nvPr/>
        </p:nvSpPr>
        <p:spPr bwMode="auto">
          <a:xfrm>
            <a:off x="0" y="50292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8" name="Line 16"/>
          <p:cNvSpPr>
            <a:spLocks noChangeShapeType="1"/>
          </p:cNvSpPr>
          <p:nvPr/>
        </p:nvSpPr>
        <p:spPr bwMode="auto">
          <a:xfrm>
            <a:off x="0" y="53340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9" name="Line 17"/>
          <p:cNvSpPr>
            <a:spLocks noChangeShapeType="1"/>
          </p:cNvSpPr>
          <p:nvPr/>
        </p:nvSpPr>
        <p:spPr bwMode="auto">
          <a:xfrm>
            <a:off x="0" y="57150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0" name="Line 18"/>
          <p:cNvSpPr>
            <a:spLocks noChangeShapeType="1"/>
          </p:cNvSpPr>
          <p:nvPr/>
        </p:nvSpPr>
        <p:spPr bwMode="auto">
          <a:xfrm>
            <a:off x="0" y="41148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1" name="Line 20"/>
          <p:cNvSpPr>
            <a:spLocks noChangeShapeType="1"/>
          </p:cNvSpPr>
          <p:nvPr/>
        </p:nvSpPr>
        <p:spPr bwMode="auto">
          <a:xfrm>
            <a:off x="0" y="47244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2" name="Line 21"/>
          <p:cNvSpPr>
            <a:spLocks noChangeShapeType="1"/>
          </p:cNvSpPr>
          <p:nvPr/>
        </p:nvSpPr>
        <p:spPr bwMode="auto">
          <a:xfrm>
            <a:off x="-76200" y="32004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3" name="Line 22"/>
          <p:cNvSpPr>
            <a:spLocks noChangeShapeType="1"/>
          </p:cNvSpPr>
          <p:nvPr/>
        </p:nvSpPr>
        <p:spPr bwMode="auto">
          <a:xfrm>
            <a:off x="0" y="35052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4" name="Line 23"/>
          <p:cNvSpPr>
            <a:spLocks noChangeShapeType="1"/>
          </p:cNvSpPr>
          <p:nvPr/>
        </p:nvSpPr>
        <p:spPr bwMode="auto">
          <a:xfrm>
            <a:off x="0" y="38100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5" name="Line 24"/>
          <p:cNvSpPr>
            <a:spLocks noChangeShapeType="1"/>
          </p:cNvSpPr>
          <p:nvPr/>
        </p:nvSpPr>
        <p:spPr bwMode="auto">
          <a:xfrm>
            <a:off x="0" y="22860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6" name="Line 25"/>
          <p:cNvSpPr>
            <a:spLocks noChangeShapeType="1"/>
          </p:cNvSpPr>
          <p:nvPr/>
        </p:nvSpPr>
        <p:spPr bwMode="auto">
          <a:xfrm>
            <a:off x="0" y="25908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7" name="Line 26"/>
          <p:cNvSpPr>
            <a:spLocks noChangeShapeType="1"/>
          </p:cNvSpPr>
          <p:nvPr/>
        </p:nvSpPr>
        <p:spPr bwMode="auto">
          <a:xfrm>
            <a:off x="0" y="28956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8" name="Line 27"/>
          <p:cNvSpPr>
            <a:spLocks noChangeShapeType="1"/>
          </p:cNvSpPr>
          <p:nvPr/>
        </p:nvSpPr>
        <p:spPr bwMode="auto">
          <a:xfrm>
            <a:off x="0" y="19812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" name="Line 28"/>
          <p:cNvSpPr>
            <a:spLocks noChangeShapeType="1"/>
          </p:cNvSpPr>
          <p:nvPr/>
        </p:nvSpPr>
        <p:spPr bwMode="auto">
          <a:xfrm>
            <a:off x="0" y="16764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" name="Oval 8"/>
          <p:cNvSpPr>
            <a:spLocks noChangeArrowheads="1"/>
          </p:cNvSpPr>
          <p:nvPr/>
        </p:nvSpPr>
        <p:spPr bwMode="auto">
          <a:xfrm>
            <a:off x="4495800" y="3200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071" name="Oval 9"/>
          <p:cNvSpPr>
            <a:spLocks noChangeArrowheads="1"/>
          </p:cNvSpPr>
          <p:nvPr/>
        </p:nvSpPr>
        <p:spPr bwMode="auto">
          <a:xfrm>
            <a:off x="4495800" y="5867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072" name="TextBox 31"/>
          <p:cNvSpPr txBox="1">
            <a:spLocks noChangeArrowheads="1"/>
          </p:cNvSpPr>
          <p:nvPr/>
        </p:nvSpPr>
        <p:spPr bwMode="auto">
          <a:xfrm>
            <a:off x="914400" y="762000"/>
            <a:ext cx="3124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>
                <a:latin typeface="Calibri" pitchFamily="34" charset="0"/>
              </a:rPr>
              <a:t> </a:t>
            </a:r>
          </a:p>
        </p:txBody>
      </p:sp>
      <p:sp>
        <p:nvSpPr>
          <p:cNvPr id="2073" name="TextBox 39"/>
          <p:cNvSpPr txBox="1">
            <a:spLocks noChangeArrowheads="1"/>
          </p:cNvSpPr>
          <p:nvPr/>
        </p:nvSpPr>
        <p:spPr bwMode="auto">
          <a:xfrm>
            <a:off x="0" y="152400"/>
            <a:ext cx="3886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alibri" pitchFamily="34" charset="0"/>
              </a:rPr>
              <a:t>  </a:t>
            </a:r>
          </a:p>
        </p:txBody>
      </p:sp>
      <p:sp>
        <p:nvSpPr>
          <p:cNvPr id="2074" name="Line 18"/>
          <p:cNvSpPr>
            <a:spLocks noChangeShapeType="1"/>
          </p:cNvSpPr>
          <p:nvPr/>
        </p:nvSpPr>
        <p:spPr bwMode="auto">
          <a:xfrm>
            <a:off x="0" y="44196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5" name="TextBox 32"/>
          <p:cNvSpPr txBox="1">
            <a:spLocks noChangeArrowheads="1"/>
          </p:cNvSpPr>
          <p:nvPr/>
        </p:nvSpPr>
        <p:spPr bwMode="auto">
          <a:xfrm>
            <a:off x="5257800" y="0"/>
            <a:ext cx="47244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pitchFamily="34" charset="0"/>
            </a:endParaRPr>
          </a:p>
          <a:p>
            <a:r>
              <a:rPr lang="en-US" sz="2400" b="1">
                <a:latin typeface="Calibri" pitchFamily="34" charset="0"/>
              </a:rPr>
              <a:t>    </a:t>
            </a:r>
          </a:p>
        </p:txBody>
      </p:sp>
      <p:sp>
        <p:nvSpPr>
          <p:cNvPr id="2076" name="TextBox 30"/>
          <p:cNvSpPr txBox="1">
            <a:spLocks noChangeArrowheads="1"/>
          </p:cNvSpPr>
          <p:nvPr/>
        </p:nvSpPr>
        <p:spPr bwMode="auto">
          <a:xfrm>
            <a:off x="0" y="6273800"/>
            <a:ext cx="1219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>
                <a:latin typeface="Calibri" pitchFamily="34" charset="0"/>
              </a:rPr>
              <a:t>    </a:t>
            </a:r>
          </a:p>
        </p:txBody>
      </p:sp>
      <p:sp>
        <p:nvSpPr>
          <p:cNvPr id="2077" name="TextBox 31"/>
          <p:cNvSpPr txBox="1">
            <a:spLocks noChangeArrowheads="1"/>
          </p:cNvSpPr>
          <p:nvPr/>
        </p:nvSpPr>
        <p:spPr bwMode="auto">
          <a:xfrm>
            <a:off x="8077200" y="6338888"/>
            <a:ext cx="106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alibri" pitchFamily="34" charset="0"/>
              </a:rPr>
              <a:t>   </a:t>
            </a:r>
            <a:endParaRPr lang="en-US" sz="2800" b="1">
              <a:latin typeface="Calibri" pitchFamily="34" charset="0"/>
            </a:endParaRPr>
          </a:p>
        </p:txBody>
      </p:sp>
      <p:sp>
        <p:nvSpPr>
          <p:cNvPr id="3102" name="TextBox 34"/>
          <p:cNvSpPr txBox="1">
            <a:spLocks noChangeArrowheads="1"/>
          </p:cNvSpPr>
          <p:nvPr/>
        </p:nvSpPr>
        <p:spPr bwMode="auto">
          <a:xfrm>
            <a:off x="4800600" y="685800"/>
            <a:ext cx="4343400" cy="704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800" b="1" dirty="0">
                <a:latin typeface="Calibri" pitchFamily="34" charset="0"/>
              </a:rPr>
              <a:t>Objective:</a:t>
            </a:r>
            <a:endParaRPr lang="en-US" sz="2800" dirty="0">
              <a:latin typeface="Calibri" pitchFamily="34" charset="0"/>
            </a:endParaRPr>
          </a:p>
          <a:p>
            <a:pPr marL="342900" indent="-342900"/>
            <a:r>
              <a:rPr lang="en-US" sz="2800" b="1" dirty="0">
                <a:latin typeface="Calibri" pitchFamily="34" charset="0"/>
              </a:rPr>
              <a:t>SWBAT explore types of energy</a:t>
            </a:r>
          </a:p>
          <a:p>
            <a:pPr marL="342900" indent="-342900"/>
            <a:endParaRPr lang="en-US" sz="2800" b="1" dirty="0">
              <a:latin typeface="Calibri" pitchFamily="34" charset="0"/>
            </a:endParaRPr>
          </a:p>
          <a:p>
            <a:pPr marL="342900" indent="-342900"/>
            <a:endParaRPr lang="en-US" sz="2800" dirty="0">
              <a:latin typeface="Calibri" pitchFamily="34" charset="0"/>
            </a:endParaRPr>
          </a:p>
          <a:p>
            <a:pPr marL="342900" indent="-342900"/>
            <a:r>
              <a:rPr lang="en-US" sz="2800" dirty="0">
                <a:latin typeface="Calibri" pitchFamily="34" charset="0"/>
              </a:rPr>
              <a:t>Warm Up:</a:t>
            </a:r>
          </a:p>
          <a:p>
            <a:pPr marL="342900" indent="-342900"/>
            <a:r>
              <a:rPr lang="en-US" sz="2800" dirty="0">
                <a:latin typeface="Calibri" pitchFamily="34" charset="0"/>
              </a:rPr>
              <a:t>1. Nick runs towards the bus stop at a velocity of 3 m/s. If he weighs 54 </a:t>
            </a:r>
            <a:r>
              <a:rPr lang="en-US" sz="2800" dirty="0" err="1">
                <a:latin typeface="Calibri" pitchFamily="34" charset="0"/>
              </a:rPr>
              <a:t>kgs</a:t>
            </a:r>
            <a:r>
              <a:rPr lang="en-US" sz="2800" dirty="0">
                <a:latin typeface="Calibri" pitchFamily="34" charset="0"/>
              </a:rPr>
              <a:t> (120 lbs), </a:t>
            </a:r>
            <a:r>
              <a:rPr lang="en-US" sz="2800" b="1" dirty="0">
                <a:latin typeface="Calibri" pitchFamily="34" charset="0"/>
              </a:rPr>
              <a:t>what is his momentum? </a:t>
            </a:r>
          </a:p>
          <a:p>
            <a:pPr marL="342900" indent="-342900">
              <a:buFontTx/>
              <a:buAutoNum type="arabicPeriod"/>
            </a:pPr>
            <a:endParaRPr lang="en-US" sz="2800" b="1" dirty="0">
              <a:solidFill>
                <a:srgbClr val="00B0F0"/>
              </a:solidFill>
              <a:latin typeface="Calibri" pitchFamily="34" charset="0"/>
            </a:endParaRPr>
          </a:p>
          <a:p>
            <a:pPr marL="342900" indent="-342900"/>
            <a:endParaRPr lang="en-US" sz="2800" b="1" dirty="0">
              <a:solidFill>
                <a:srgbClr val="00B0F0"/>
              </a:solidFill>
              <a:latin typeface="Calibri" pitchFamily="34" charset="0"/>
            </a:endParaRPr>
          </a:p>
          <a:p>
            <a:pPr marL="342900" indent="-342900"/>
            <a:endParaRPr lang="en-US" sz="2800" b="1" dirty="0">
              <a:solidFill>
                <a:srgbClr val="00B050"/>
              </a:solidFill>
              <a:latin typeface="Calibri" pitchFamily="34" charset="0"/>
            </a:endParaRPr>
          </a:p>
          <a:p>
            <a:pPr marL="342900" indent="-342900"/>
            <a:endParaRPr lang="en-US" sz="3000" b="1" dirty="0">
              <a:latin typeface="Calibri" pitchFamily="34" charset="0"/>
            </a:endParaRPr>
          </a:p>
          <a:p>
            <a:pPr marL="342900" indent="-342900"/>
            <a:r>
              <a:rPr lang="en-US" sz="3000" b="1" dirty="0">
                <a:latin typeface="Calibri" pitchFamily="34" charset="0"/>
              </a:rPr>
              <a:t> </a:t>
            </a:r>
          </a:p>
        </p:txBody>
      </p:sp>
      <p:sp>
        <p:nvSpPr>
          <p:cNvPr id="2079" name="TextBox 30"/>
          <p:cNvSpPr txBox="1">
            <a:spLocks noChangeArrowheads="1"/>
          </p:cNvSpPr>
          <p:nvPr/>
        </p:nvSpPr>
        <p:spPr bwMode="auto">
          <a:xfrm>
            <a:off x="4800600" y="304800"/>
            <a:ext cx="457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latin typeface="Calibri" pitchFamily="34" charset="0"/>
              </a:rPr>
              <a:t>   </a:t>
            </a:r>
          </a:p>
        </p:txBody>
      </p:sp>
      <p:sp>
        <p:nvSpPr>
          <p:cNvPr id="2080" name="TextBox 31"/>
          <p:cNvSpPr txBox="1">
            <a:spLocks noChangeArrowheads="1"/>
          </p:cNvSpPr>
          <p:nvPr/>
        </p:nvSpPr>
        <p:spPr bwMode="auto">
          <a:xfrm>
            <a:off x="4648200" y="0"/>
            <a:ext cx="449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B0F0"/>
                </a:solidFill>
                <a:latin typeface="Calibri" pitchFamily="34" charset="0"/>
              </a:rPr>
              <a:t>Energy Skate</a:t>
            </a:r>
            <a:endParaRPr lang="en-US" sz="2800" b="1" dirty="0">
              <a:solidFill>
                <a:srgbClr val="00B0F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 back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Any questions?  </a:t>
            </a:r>
          </a:p>
          <a:p>
            <a:endParaRPr lang="en-US" dirty="0" smtClean="0"/>
          </a:p>
          <a:p>
            <a:pPr>
              <a:buNone/>
            </a:pPr>
            <a:r>
              <a:rPr lang="en-US" sz="7200" b="1" dirty="0" smtClean="0">
                <a:solidFill>
                  <a:srgbClr val="C70932"/>
                </a:solidFill>
                <a:latin typeface="Blue Highway Linocut" pitchFamily="2" charset="0"/>
              </a:rPr>
              <a:t>The Physics UNIT test will be on May </a:t>
            </a:r>
            <a:r>
              <a:rPr lang="en-US" sz="7200" b="1" smtClean="0">
                <a:solidFill>
                  <a:srgbClr val="C70932"/>
                </a:solidFill>
                <a:latin typeface="Blue Highway Linocut" pitchFamily="2" charset="0"/>
              </a:rPr>
              <a:t>1 </a:t>
            </a:r>
            <a:r>
              <a:rPr lang="en-US" sz="7200" b="1" smtClean="0">
                <a:solidFill>
                  <a:srgbClr val="C70932"/>
                </a:solidFill>
                <a:latin typeface="Blue Highway Linocut" pitchFamily="2" charset="0"/>
              </a:rPr>
              <a:t>- </a:t>
            </a:r>
            <a:r>
              <a:rPr lang="en-US" sz="7200" b="1" dirty="0" smtClean="0">
                <a:solidFill>
                  <a:srgbClr val="C70932"/>
                </a:solidFill>
                <a:latin typeface="Blue Highway Linocut" pitchFamily="2" charset="0"/>
              </a:rPr>
              <a:t>May 2</a:t>
            </a:r>
            <a:endParaRPr lang="en-US" sz="7200" b="1" dirty="0">
              <a:solidFill>
                <a:srgbClr val="C70932"/>
              </a:solidFill>
              <a:latin typeface="Blue Highway Linocu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Energy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energy?  What does it mean to you?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 Main Types,..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smtClean="0"/>
              <a:t>Turn to page D 122</a:t>
            </a:r>
          </a:p>
          <a:p>
            <a:endParaRPr lang="en-US" smtClean="0"/>
          </a:p>
          <a:p>
            <a:r>
              <a:rPr lang="en-US" b="1" smtClean="0">
                <a:solidFill>
                  <a:srgbClr val="FF0000"/>
                </a:solidFill>
              </a:rPr>
              <a:t>Kinetic Energy: The energy of motion. Any moving object has some kinetic energy</a:t>
            </a:r>
          </a:p>
          <a:p>
            <a:endParaRPr lang="en-US" smtClean="0">
              <a:solidFill>
                <a:srgbClr val="FF0000"/>
              </a:solidFill>
            </a:endParaRPr>
          </a:p>
          <a:p>
            <a:r>
              <a:rPr lang="en-US" b="1" smtClean="0">
                <a:solidFill>
                  <a:srgbClr val="FF0000"/>
                </a:solidFill>
              </a:rPr>
              <a:t>Potential Energy: stored energy, or the energy an object has because of its position or shape</a:t>
            </a:r>
          </a:p>
          <a:p>
            <a:endParaRPr lang="en-US" smtClean="0">
              <a:solidFill>
                <a:srgbClr val="FF0000"/>
              </a:solidFill>
            </a:endParaRPr>
          </a:p>
          <a:p>
            <a:endParaRPr lang="en-US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Computer Simulation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Tasks- exploring types of energy</a:t>
            </a:r>
          </a:p>
          <a:p>
            <a:pPr>
              <a:buFont typeface="Arial" charset="0"/>
              <a:buNone/>
            </a:pPr>
            <a:endParaRPr lang="en-US" dirty="0" smtClean="0"/>
          </a:p>
          <a:p>
            <a:r>
              <a:rPr lang="en-US" dirty="0" smtClean="0"/>
              <a:t>Energy Skate virtual lab and pendulum virtual </a:t>
            </a:r>
            <a:r>
              <a:rPr lang="en-US" dirty="0" smtClean="0"/>
              <a:t>lab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847</TotalTime>
  <Words>135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Pass back Quiz</vt:lpstr>
      <vt:lpstr>Energy</vt:lpstr>
      <vt:lpstr>Two Main Types,..</vt:lpstr>
      <vt:lpstr> Computer Simulation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anna1.poole</dc:creator>
  <cp:lastModifiedBy>pete</cp:lastModifiedBy>
  <cp:revision>56</cp:revision>
  <dcterms:created xsi:type="dcterms:W3CDTF">2013-04-24T18:35:07Z</dcterms:created>
  <dcterms:modified xsi:type="dcterms:W3CDTF">2014-04-21T18:39:10Z</dcterms:modified>
</cp:coreProperties>
</file>