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83" r:id="rId3"/>
    <p:sldId id="260" r:id="rId4"/>
    <p:sldId id="261" r:id="rId5"/>
    <p:sldId id="282" r:id="rId6"/>
    <p:sldId id="268" r:id="rId7"/>
    <p:sldId id="266" r:id="rId8"/>
    <p:sldId id="267" r:id="rId9"/>
    <p:sldId id="269" r:id="rId10"/>
    <p:sldId id="270" r:id="rId11"/>
    <p:sldId id="263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6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236" autoAdjust="0"/>
    <p:restoredTop sz="94660"/>
  </p:normalViewPr>
  <p:slideViewPr>
    <p:cSldViewPr>
      <p:cViewPr varScale="1">
        <p:scale>
          <a:sx n="75" d="100"/>
          <a:sy n="75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2A79D-679A-4846-9CB1-BD57900EBC78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B715B-0485-4DEC-9C70-2EC3809D58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4CBBC9E-4982-456A-A384-48688ED14A5F}" type="datetimeFigureOut">
              <a:rPr lang="en-US"/>
              <a:pPr/>
              <a:t>4/8/2014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C944944-BC12-496D-9116-99A1BB3CD48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0A20C0B2-29FE-4361-98A6-084AC10E10B7}" type="slidenum">
              <a:rPr lang="en-US"/>
              <a:pPr/>
              <a:t>1</a:t>
            </a:fld>
            <a:endParaRPr lang="en-US"/>
          </a:p>
        </p:txBody>
      </p:sp>
      <p:sp>
        <p:nvSpPr>
          <p:cNvPr id="1229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MS PGothic" pitchFamily="34" charset="-128"/>
            </a:endParaRPr>
          </a:p>
        </p:txBody>
      </p:sp>
      <p:sp>
        <p:nvSpPr>
          <p:cNvPr id="1229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4455F1C-4E27-4E2D-AC50-F74383B0D03B}" type="slidenum">
              <a:rPr lang="en-US" sz="1200">
                <a:latin typeface="Calibri" pitchFamily="34" charset="0"/>
              </a:rPr>
              <a:pPr algn="r"/>
              <a:t>1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E6B394-C49B-4750-9D1D-D7945213A379}" type="datetimeFigureOut">
              <a:rPr lang="en-US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71F76-403E-41D7-87F1-B028130D86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D7FA1F-52C3-4516-8AFE-B738AAA26F36}" type="datetimeFigureOut">
              <a:rPr lang="en-US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E2024-E34C-4E07-987D-45155C6764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7144A6-1F33-4C34-AF93-19A7A7DE745C}" type="datetimeFigureOut">
              <a:rPr lang="en-US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66668-469C-4563-9376-5D3EAF73DB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628D4F-037A-4103-8033-4C471C67562D}" type="datetimeFigureOut">
              <a:rPr lang="en-US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4D77F-2110-44CD-B0B8-2D74B6EE8A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6D1810-486B-44EA-AF07-A9C8293BB467}" type="datetimeFigureOut">
              <a:rPr lang="en-US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E8DC3-0839-4AA8-9A3D-28B867BF73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B89B3-9C05-4307-818F-D514401FF8F4}" type="datetimeFigureOut">
              <a:rPr lang="en-US"/>
              <a:pPr/>
              <a:t>4/8/2014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410F1-1C43-4B4F-BC94-899CF51A34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3866F7-5463-43EB-A473-0B508AAB9DD2}" type="datetimeFigureOut">
              <a:rPr lang="en-US"/>
              <a:pPr/>
              <a:t>4/8/2014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850E9-C6A8-4773-B54E-3740BD61B4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B439A0-92FE-4175-9790-F90A35AF4107}" type="datetimeFigureOut">
              <a:rPr lang="en-US"/>
              <a:pPr/>
              <a:t>4/8/2014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007FE-2750-4C7D-BCE9-56A886A2A6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97FF84-76EA-48B4-9956-1D2DABFEB763}" type="datetimeFigureOut">
              <a:rPr lang="en-US"/>
              <a:pPr/>
              <a:t>4/8/2014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081BE-E39D-4AE4-9EC4-813AF7D364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F1449B-9613-4EC6-BA0A-984DE8A9EDD1}" type="datetimeFigureOut">
              <a:rPr lang="en-US"/>
              <a:pPr/>
              <a:t>4/8/2014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29C94-E4F9-47E9-BFD9-0E3B1AA096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31E6E6-0FFD-43B4-8598-AE211778C3BD}" type="datetimeFigureOut">
              <a:rPr lang="en-US"/>
              <a:pPr/>
              <a:t>4/8/2014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E1B3F-222E-42B8-BCB3-58F87AE9EC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81584A51-BC64-42C1-BDCC-E9D7D69FA66E}" type="datetimeFigureOut">
              <a:rPr lang="en-US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5D62CA8-4BA7-4F08-950C-FC942D7E6DB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d0HZ9N9yvcU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Line 5"/>
          <p:cNvSpPr>
            <a:spLocks noChangeShapeType="1"/>
          </p:cNvSpPr>
          <p:nvPr/>
        </p:nvSpPr>
        <p:spPr bwMode="auto">
          <a:xfrm>
            <a:off x="4648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Oval 7"/>
          <p:cNvSpPr>
            <a:spLocks noChangeArrowheads="1"/>
          </p:cNvSpPr>
          <p:nvPr/>
        </p:nvSpPr>
        <p:spPr bwMode="auto">
          <a:xfrm>
            <a:off x="4495800" y="91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77" name="Line 10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Line 12"/>
          <p:cNvSpPr>
            <a:spLocks noChangeShapeType="1"/>
          </p:cNvSpPr>
          <p:nvPr/>
        </p:nvSpPr>
        <p:spPr bwMode="auto">
          <a:xfrm>
            <a:off x="0" y="6629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Line 13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14"/>
          <p:cNvSpPr>
            <a:spLocks noChangeShapeType="1"/>
          </p:cNvSpPr>
          <p:nvPr/>
        </p:nvSpPr>
        <p:spPr bwMode="auto">
          <a:xfrm>
            <a:off x="1143000" y="6324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Line 15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Line 16"/>
          <p:cNvSpPr>
            <a:spLocks noChangeShapeType="1"/>
          </p:cNvSpPr>
          <p:nvPr/>
        </p:nvSpPr>
        <p:spPr bwMode="auto">
          <a:xfrm>
            <a:off x="0" y="5334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Line 17"/>
          <p:cNvSpPr>
            <a:spLocks noChangeShapeType="1"/>
          </p:cNvSpPr>
          <p:nvPr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18"/>
          <p:cNvSpPr>
            <a:spLocks noChangeShapeType="1"/>
          </p:cNvSpPr>
          <p:nvPr/>
        </p:nvSpPr>
        <p:spPr bwMode="auto">
          <a:xfrm>
            <a:off x="0" y="4114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20"/>
          <p:cNvSpPr>
            <a:spLocks noChangeShapeType="1"/>
          </p:cNvSpPr>
          <p:nvPr/>
        </p:nvSpPr>
        <p:spPr bwMode="auto">
          <a:xfrm>
            <a:off x="0" y="4724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Line 21"/>
          <p:cNvSpPr>
            <a:spLocks noChangeShapeType="1"/>
          </p:cNvSpPr>
          <p:nvPr/>
        </p:nvSpPr>
        <p:spPr bwMode="auto">
          <a:xfrm>
            <a:off x="-76200" y="3200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Line 22"/>
          <p:cNvSpPr>
            <a:spLocks noChangeShapeType="1"/>
          </p:cNvSpPr>
          <p:nvPr/>
        </p:nvSpPr>
        <p:spPr bwMode="auto">
          <a:xfrm>
            <a:off x="0" y="3505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Line 23"/>
          <p:cNvSpPr>
            <a:spLocks noChangeShapeType="1"/>
          </p:cNvSpPr>
          <p:nvPr/>
        </p:nvSpPr>
        <p:spPr bwMode="auto">
          <a:xfrm>
            <a:off x="0" y="3810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Line 24"/>
          <p:cNvSpPr>
            <a:spLocks noChangeShapeType="1"/>
          </p:cNvSpPr>
          <p:nvPr/>
        </p:nvSpPr>
        <p:spPr bwMode="auto">
          <a:xfrm>
            <a:off x="0" y="2286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Line 25"/>
          <p:cNvSpPr>
            <a:spLocks noChangeShapeType="1"/>
          </p:cNvSpPr>
          <p:nvPr/>
        </p:nvSpPr>
        <p:spPr bwMode="auto">
          <a:xfrm>
            <a:off x="0" y="2590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26"/>
          <p:cNvSpPr>
            <a:spLocks noChangeShapeType="1"/>
          </p:cNvSpPr>
          <p:nvPr/>
        </p:nvSpPr>
        <p:spPr bwMode="auto">
          <a:xfrm>
            <a:off x="0" y="2895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Line 27"/>
          <p:cNvSpPr>
            <a:spLocks noChangeShapeType="1"/>
          </p:cNvSpPr>
          <p:nvPr/>
        </p:nvSpPr>
        <p:spPr bwMode="auto">
          <a:xfrm>
            <a:off x="0" y="1981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Line 28"/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Oval 8"/>
          <p:cNvSpPr>
            <a:spLocks noChangeArrowheads="1"/>
          </p:cNvSpPr>
          <p:nvPr/>
        </p:nvSpPr>
        <p:spPr bwMode="auto">
          <a:xfrm>
            <a:off x="4495800" y="3200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95" name="Oval 9"/>
          <p:cNvSpPr>
            <a:spLocks noChangeArrowheads="1"/>
          </p:cNvSpPr>
          <p:nvPr/>
        </p:nvSpPr>
        <p:spPr bwMode="auto">
          <a:xfrm>
            <a:off x="44958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96" name="TextBox 31"/>
          <p:cNvSpPr txBox="1">
            <a:spLocks noChangeArrowheads="1"/>
          </p:cNvSpPr>
          <p:nvPr/>
        </p:nvSpPr>
        <p:spPr bwMode="auto">
          <a:xfrm>
            <a:off x="914400" y="762000"/>
            <a:ext cx="3124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Calibri" pitchFamily="34" charset="0"/>
              </a:rPr>
              <a:t> </a:t>
            </a:r>
          </a:p>
        </p:txBody>
      </p:sp>
      <p:sp>
        <p:nvSpPr>
          <p:cNvPr id="3097" name="TextBox 39"/>
          <p:cNvSpPr txBox="1">
            <a:spLocks noChangeArrowheads="1"/>
          </p:cNvSpPr>
          <p:nvPr/>
        </p:nvSpPr>
        <p:spPr bwMode="auto">
          <a:xfrm>
            <a:off x="0" y="152400"/>
            <a:ext cx="388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  </a:t>
            </a:r>
          </a:p>
        </p:txBody>
      </p:sp>
      <p:sp>
        <p:nvSpPr>
          <p:cNvPr id="3098" name="Line 18"/>
          <p:cNvSpPr>
            <a:spLocks noChangeShapeType="1"/>
          </p:cNvSpPr>
          <p:nvPr/>
        </p:nvSpPr>
        <p:spPr bwMode="auto">
          <a:xfrm>
            <a:off x="0" y="4419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TextBox 32"/>
          <p:cNvSpPr txBox="1">
            <a:spLocks noChangeArrowheads="1"/>
          </p:cNvSpPr>
          <p:nvPr/>
        </p:nvSpPr>
        <p:spPr bwMode="auto">
          <a:xfrm>
            <a:off x="5257800" y="0"/>
            <a:ext cx="47244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r>
              <a:rPr lang="en-US" sz="2400" b="1">
                <a:latin typeface="Calibri" pitchFamily="34" charset="0"/>
              </a:rPr>
              <a:t>    </a:t>
            </a:r>
          </a:p>
        </p:txBody>
      </p:sp>
      <p:sp>
        <p:nvSpPr>
          <p:cNvPr id="3100" name="TextBox 30"/>
          <p:cNvSpPr txBox="1">
            <a:spLocks noChangeArrowheads="1"/>
          </p:cNvSpPr>
          <p:nvPr/>
        </p:nvSpPr>
        <p:spPr bwMode="auto">
          <a:xfrm>
            <a:off x="0" y="6273800"/>
            <a:ext cx="121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latin typeface="Calibri" pitchFamily="34" charset="0"/>
              </a:rPr>
              <a:t>    </a:t>
            </a:r>
          </a:p>
        </p:txBody>
      </p:sp>
      <p:sp>
        <p:nvSpPr>
          <p:cNvPr id="3101" name="TextBox 31"/>
          <p:cNvSpPr txBox="1">
            <a:spLocks noChangeArrowheads="1"/>
          </p:cNvSpPr>
          <p:nvPr/>
        </p:nvSpPr>
        <p:spPr bwMode="auto">
          <a:xfrm>
            <a:off x="8077200" y="63388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   </a:t>
            </a:r>
            <a:endParaRPr lang="en-US" sz="2800" b="1">
              <a:latin typeface="Calibri" pitchFamily="34" charset="0"/>
            </a:endParaRPr>
          </a:p>
        </p:txBody>
      </p:sp>
      <p:sp>
        <p:nvSpPr>
          <p:cNvPr id="3102" name="TextBox 34"/>
          <p:cNvSpPr txBox="1">
            <a:spLocks noChangeArrowheads="1"/>
          </p:cNvSpPr>
          <p:nvPr/>
        </p:nvSpPr>
        <p:spPr bwMode="auto">
          <a:xfrm>
            <a:off x="4953000" y="381000"/>
            <a:ext cx="4191000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2800" b="1" dirty="0">
                <a:latin typeface="Calibri" pitchFamily="34" charset="0"/>
              </a:rPr>
              <a:t>Objective:</a:t>
            </a:r>
            <a:endParaRPr lang="en-US" sz="2800" dirty="0">
              <a:latin typeface="Calibri" pitchFamily="34" charset="0"/>
            </a:endParaRPr>
          </a:p>
          <a:p>
            <a:pPr marL="342900" indent="-342900"/>
            <a:r>
              <a:rPr lang="en-US" sz="2800" b="1" dirty="0">
                <a:latin typeface="Calibri" pitchFamily="34" charset="0"/>
              </a:rPr>
              <a:t>SWBAT explore Newton’s Laws by completing stations</a:t>
            </a:r>
          </a:p>
          <a:p>
            <a:pPr marL="342900" indent="-342900"/>
            <a:endParaRPr lang="en-US" sz="2800" b="1" dirty="0">
              <a:latin typeface="Calibri" pitchFamily="34" charset="0"/>
            </a:endParaRPr>
          </a:p>
          <a:p>
            <a:pPr marL="342900" indent="-342900"/>
            <a:endParaRPr lang="en-US" sz="2800" dirty="0">
              <a:latin typeface="Calibri" pitchFamily="34" charset="0"/>
            </a:endParaRPr>
          </a:p>
          <a:p>
            <a:pPr marL="342900" indent="-342900"/>
            <a:r>
              <a:rPr lang="en-US" sz="2800" dirty="0">
                <a:latin typeface="Calibri" pitchFamily="34" charset="0"/>
              </a:rPr>
              <a:t>Warm Up:</a:t>
            </a:r>
          </a:p>
          <a:p>
            <a:pPr marL="342900" indent="-342900"/>
            <a:r>
              <a:rPr lang="en-US" sz="2800" b="1" dirty="0">
                <a:solidFill>
                  <a:srgbClr val="00B0F0"/>
                </a:solidFill>
                <a:latin typeface="Calibri" pitchFamily="34" charset="0"/>
              </a:rPr>
              <a:t>1.   What do you remember about Newton’s Laws from 6</a:t>
            </a:r>
            <a:r>
              <a:rPr lang="en-US" sz="2800" b="1" baseline="30000" dirty="0">
                <a:solidFill>
                  <a:srgbClr val="00B0F0"/>
                </a:solidFill>
                <a:latin typeface="Calibri" pitchFamily="34" charset="0"/>
              </a:rPr>
              <a:t>th</a:t>
            </a:r>
            <a:r>
              <a:rPr lang="en-US" sz="2800" b="1" dirty="0">
                <a:solidFill>
                  <a:srgbClr val="00B0F0"/>
                </a:solidFill>
                <a:latin typeface="Calibri" pitchFamily="34" charset="0"/>
              </a:rPr>
              <a:t> grade?</a:t>
            </a:r>
          </a:p>
          <a:p>
            <a:pPr marL="342900" indent="-342900"/>
            <a:endParaRPr lang="en-US" sz="2800" b="1" dirty="0">
              <a:solidFill>
                <a:srgbClr val="00B0F0"/>
              </a:solidFill>
              <a:latin typeface="Calibri" pitchFamily="34" charset="0"/>
            </a:endParaRPr>
          </a:p>
          <a:p>
            <a:pPr marL="342900" indent="-342900"/>
            <a:endParaRPr lang="en-US" sz="2800" b="1" dirty="0">
              <a:solidFill>
                <a:srgbClr val="00B050"/>
              </a:solidFill>
              <a:latin typeface="Calibri" pitchFamily="34" charset="0"/>
            </a:endParaRPr>
          </a:p>
          <a:p>
            <a:pPr marL="342900" indent="-342900"/>
            <a:endParaRPr lang="en-US" sz="3000" b="1" dirty="0">
              <a:latin typeface="Calibri" pitchFamily="34" charset="0"/>
            </a:endParaRPr>
          </a:p>
          <a:p>
            <a:pPr marL="342900" indent="-342900"/>
            <a:r>
              <a:rPr lang="en-US" sz="3000" b="1" dirty="0">
                <a:latin typeface="Calibri" pitchFamily="34" charset="0"/>
              </a:rPr>
              <a:t> </a:t>
            </a:r>
          </a:p>
        </p:txBody>
      </p:sp>
      <p:sp>
        <p:nvSpPr>
          <p:cNvPr id="3103" name="TextBox 30"/>
          <p:cNvSpPr txBox="1">
            <a:spLocks noChangeArrowheads="1"/>
          </p:cNvSpPr>
          <p:nvPr/>
        </p:nvSpPr>
        <p:spPr bwMode="auto">
          <a:xfrm>
            <a:off x="4800600" y="3048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</a:rPr>
              <a:t>   </a:t>
            </a:r>
          </a:p>
        </p:txBody>
      </p:sp>
      <p:sp>
        <p:nvSpPr>
          <p:cNvPr id="3104" name="TextBox 31"/>
          <p:cNvSpPr txBox="1">
            <a:spLocks noChangeArrowheads="1"/>
          </p:cNvSpPr>
          <p:nvPr/>
        </p:nvSpPr>
        <p:spPr bwMode="auto">
          <a:xfrm>
            <a:off x="4648200" y="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B0F0"/>
                </a:solidFill>
                <a:latin typeface="Calibri" pitchFamily="34" charset="0"/>
              </a:rPr>
              <a:t>Newton’s Laws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Law of Motion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3. For every action, there is an equal and opposite reaction </a:t>
            </a:r>
          </a:p>
        </p:txBody>
      </p:sp>
      <p:pic>
        <p:nvPicPr>
          <p:cNvPr id="4" name="Picture 3" descr="newton3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2542127"/>
            <a:ext cx="5762625" cy="43158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Centers are passed to each table(you are not getting up from your table, the box is passed to you)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Fill out the back of your foldable with answers from each center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Each center illustrates one or more of Newton’s Laws</a:t>
            </a:r>
            <a:r>
              <a:rPr lang="en-US" b="1" smtClean="0"/>
              <a:t> or </a:t>
            </a:r>
            <a:r>
              <a:rPr lang="en-US" smtClean="0"/>
              <a:t>forces related to his laws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Centers info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1355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Exploring Projectiles: Pencil Toss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1. How did this illustrate </a:t>
            </a:r>
            <a:r>
              <a:rPr lang="en-US" b="1" smtClean="0"/>
              <a:t>gravity?</a:t>
            </a: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2. What did you notice about the pencils and the rate at which they dropped?</a:t>
            </a:r>
          </a:p>
        </p:txBody>
      </p:sp>
      <p:pic>
        <p:nvPicPr>
          <p:cNvPr id="21508" name="Picture 3" descr="gravity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533400"/>
            <a:ext cx="1685925" cy="19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4" descr="pencil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480000">
            <a:off x="2393950" y="3976688"/>
            <a:ext cx="304800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5" descr="pencil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4920000">
            <a:off x="3332162" y="3560763"/>
            <a:ext cx="2762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2514600" y="5638800"/>
            <a:ext cx="0" cy="914400"/>
          </a:xfrm>
          <a:prstGeom prst="straightConnector1">
            <a:avLst/>
          </a:prstGeom>
          <a:ln w="3492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/>
          <p:nvPr/>
        </p:nvCxnSpPr>
        <p:spPr>
          <a:xfrm rot="16200000" flipH="1">
            <a:off x="3467100" y="4914900"/>
            <a:ext cx="2057400" cy="1066800"/>
          </a:xfrm>
          <a:prstGeom prst="curvedConnector3">
            <a:avLst>
              <a:gd name="adj1" fmla="val 249"/>
            </a:avLst>
          </a:prstGeom>
          <a:ln w="2222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Gravity: the force that objects exert on each other because of their masses </a:t>
            </a:r>
          </a:p>
          <a:p>
            <a:endParaRPr lang="en-US" smtClean="0">
              <a:solidFill>
                <a:srgbClr val="FF0000"/>
              </a:solidFill>
            </a:endParaRPr>
          </a:p>
          <a:p>
            <a:endParaRPr lang="en-US" smtClean="0">
              <a:solidFill>
                <a:srgbClr val="FF0000"/>
              </a:solidFill>
            </a:endParaRPr>
          </a:p>
          <a:p>
            <a:endParaRPr lang="en-US" smtClean="0">
              <a:solidFill>
                <a:srgbClr val="FF0000"/>
              </a:solidFill>
            </a:endParaRPr>
          </a:p>
        </p:txBody>
      </p:sp>
      <p:pic>
        <p:nvPicPr>
          <p:cNvPr id="22532" name="Picture 3" descr="gravity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200400"/>
            <a:ext cx="2676525" cy="303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Centers Info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Center of Gravity:</a:t>
            </a:r>
          </a:p>
          <a:p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What did you find out?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i="1" smtClean="0"/>
              <a:t>You must keep your center of mass directly above the supporting foot to remain in balance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Centers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3000" b="1" dirty="0" smtClean="0">
                <a:solidFill>
                  <a:srgbClr val="00B050"/>
                </a:solidFill>
              </a:rPr>
              <a:t>Remember your definition of </a:t>
            </a:r>
            <a:r>
              <a:rPr lang="en-US" sz="3000" i="1" dirty="0" smtClean="0">
                <a:solidFill>
                  <a:srgbClr val="00B050"/>
                </a:solidFill>
              </a:rPr>
              <a:t>“Inertia”: the resistance of an object to a change in speed or direction of its motion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3000" i="1" dirty="0" smtClean="0"/>
              <a:t>(basically, things that are still want to stay still. Things that are moving want to stay moving)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3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3000" b="1" dirty="0" smtClean="0"/>
              <a:t>1. How did the cup/penny/card experiment and the stack of pennies experiment illustrate inertia?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3000" b="1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3000" b="1" dirty="0" smtClean="0"/>
              <a:t>2. Which of Newton’s Laws talks about inertia?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Centers Info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Hammer Toss</a:t>
            </a:r>
          </a:p>
          <a:p>
            <a:endParaRPr lang="en-US" smtClean="0"/>
          </a:p>
          <a:p>
            <a:r>
              <a:rPr lang="en-US" smtClean="0"/>
              <a:t>How did the hammer land most of the time?</a:t>
            </a:r>
          </a:p>
          <a:p>
            <a:endParaRPr lang="en-US" smtClean="0"/>
          </a:p>
          <a:p>
            <a:r>
              <a:rPr lang="en-US" smtClean="0"/>
              <a:t>What does this tell you about gravity and weight?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i="1" dirty="0" smtClean="0"/>
              <a:t>A heavier object will have a larger gravitational force acting upon it (proportional to its mass), but its </a:t>
            </a:r>
            <a:r>
              <a:rPr lang="en-US" b="1" i="1" dirty="0" smtClean="0"/>
              <a:t>inertia</a:t>
            </a:r>
            <a:r>
              <a:rPr lang="en-US" i="1" dirty="0" smtClean="0"/>
              <a:t> will also make it harder to accelerate (again proportional to its mass), and these two things exactly cancel out.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Centers Info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Marble Roll (Action/Reaction)</a:t>
            </a:r>
          </a:p>
          <a:p>
            <a:endParaRPr lang="en-US" smtClean="0"/>
          </a:p>
          <a:p>
            <a:r>
              <a:rPr lang="en-US" smtClean="0"/>
              <a:t>What did you notice?</a:t>
            </a:r>
          </a:p>
          <a:p>
            <a:endParaRPr lang="en-US" smtClean="0"/>
          </a:p>
          <a:p>
            <a:r>
              <a:rPr lang="en-US" smtClean="0"/>
              <a:t>Which law does this illustrate?</a:t>
            </a:r>
          </a:p>
          <a:p>
            <a:endParaRPr lang="en-US" smtClean="0"/>
          </a:p>
          <a:p>
            <a:pPr>
              <a:buFont typeface="Arial" charset="0"/>
              <a:buNone/>
            </a:pPr>
            <a:r>
              <a:rPr lang="en-US" smtClean="0">
                <a:hlinkClick r:id="rId2"/>
              </a:rPr>
              <a:t>the physics of newton's cradle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Exit Ticket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It’s important to always wear your seatbelt! A person who is in a car accident is sometimes thrown from the car during a collision. </a:t>
            </a:r>
          </a:p>
          <a:p>
            <a:pPr>
              <a:buFont typeface="Arial" charset="0"/>
              <a:buNone/>
            </a:pPr>
            <a:r>
              <a:rPr lang="en-US" smtClean="0"/>
              <a:t>This is an example of which of Newton’s laws in action? How do you know?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Any questions?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Physics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>
                <a:solidFill>
                  <a:srgbClr val="FF0000"/>
                </a:solidFill>
              </a:rPr>
              <a:t>Force: a push or a pull</a:t>
            </a:r>
          </a:p>
          <a:p>
            <a:pPr eaLnBrk="1" hangingPunct="1">
              <a:buFont typeface="Arial" charset="0"/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en-US" smtClean="0"/>
              <a:t>Turn to page D 41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What forces are acting on the skater?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Who can read for each force?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smtClean="0"/>
              <a:t>So… What forces are acting on YOU… RIGHT NOW??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These forces can be explained with </a:t>
            </a:r>
            <a:r>
              <a:rPr lang="en-US" b="1" dirty="0" smtClean="0"/>
              <a:t>NEWTON’s LAWS OF MOTION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However, you first need some notes…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Foldable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Tri fold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Follow my directions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Law of Motion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1. An object at rests remains at rest, an object in motion remains in motion unless acted upon by an unbalanced force</a:t>
            </a:r>
          </a:p>
        </p:txBody>
      </p:sp>
      <p:pic>
        <p:nvPicPr>
          <p:cNvPr id="4" name="Content Placeholder 3" descr="Sir-Isaac-Newton-9422656-1-40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3810000"/>
            <a:ext cx="2895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Vocab Words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Force: a push or a pull</a:t>
            </a:r>
          </a:p>
          <a:p>
            <a:pPr>
              <a:buFont typeface="Arial" charset="0"/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en-US" smtClean="0">
                <a:solidFill>
                  <a:srgbClr val="FF0000"/>
                </a:solidFill>
              </a:rPr>
              <a:t>Friction: the force that resists motion between two surfaces that are pressed together</a:t>
            </a:r>
          </a:p>
          <a:p>
            <a:pPr>
              <a:buFont typeface="Arial" charset="0"/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endParaRPr lang="en-US" smtClean="0">
              <a:solidFill>
                <a:srgbClr val="FF0000"/>
              </a:solidFill>
            </a:endParaRPr>
          </a:p>
        </p:txBody>
      </p:sp>
      <p:pic>
        <p:nvPicPr>
          <p:cNvPr id="14340" name="Picture 3" descr="edu_newton_balforce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1143000"/>
            <a:ext cx="417195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4" descr="AZ3CSJ8CAZ7YOV3CAAC73BZCAK7MOMPCAMMLTBOCAV529X3CAUDGKBHCAANNWZICA788P5FCAGN3JX1CA8LZ3CNCAO3WPSCCA08K997CAD054BECAK1YKUGCAVNNFI8CAVATOE7CAOJ8SAMCAP04R3J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4419600"/>
            <a:ext cx="2571750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With the first law of motion…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>
                <a:solidFill>
                  <a:srgbClr val="FF0000"/>
                </a:solidFill>
              </a:rPr>
              <a:t>Inertia: the resistance of an object to a change in speed or direction of its motion</a:t>
            </a:r>
          </a:p>
          <a:p>
            <a:pPr>
              <a:buFont typeface="Arial" charset="0"/>
              <a:buNone/>
            </a:pPr>
            <a:r>
              <a:rPr lang="en-US" i="1" smtClean="0"/>
              <a:t>(basically, things that are still want to stay still. Things that are moving want to stay moving)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Law of Motion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2. </a:t>
            </a:r>
            <a:r>
              <a:rPr lang="en-US" b="1" dirty="0" smtClean="0">
                <a:solidFill>
                  <a:srgbClr val="FF0000"/>
                </a:solidFill>
              </a:rPr>
              <a:t>Acceleration</a:t>
            </a:r>
            <a:r>
              <a:rPr lang="en-US" dirty="0" smtClean="0">
                <a:solidFill>
                  <a:srgbClr val="FF0000"/>
                </a:solidFill>
              </a:rPr>
              <a:t> of an object </a:t>
            </a:r>
            <a:r>
              <a:rPr lang="en-US" b="1" dirty="0" smtClean="0">
                <a:solidFill>
                  <a:srgbClr val="FF0000"/>
                </a:solidFill>
              </a:rPr>
              <a:t>increases </a:t>
            </a:r>
            <a:r>
              <a:rPr lang="en-US" dirty="0" smtClean="0">
                <a:solidFill>
                  <a:srgbClr val="FF0000"/>
                </a:solidFill>
              </a:rPr>
              <a:t>with more force and decreases with more mass</a:t>
            </a:r>
          </a:p>
          <a:p>
            <a:pPr>
              <a:buFont typeface="Arial" charset="0"/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Force= Mass x Acceleration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573</Words>
  <Application>Microsoft Office PowerPoint</Application>
  <PresentationFormat>On-screen Show (4:3)</PresentationFormat>
  <Paragraphs>102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Homework Review</vt:lpstr>
      <vt:lpstr>Basic Physics</vt:lpstr>
      <vt:lpstr>Slide 4</vt:lpstr>
      <vt:lpstr>Foldable</vt:lpstr>
      <vt:lpstr>First Law of Motion</vt:lpstr>
      <vt:lpstr>Key Vocab Words</vt:lpstr>
      <vt:lpstr>With the first law of motion…</vt:lpstr>
      <vt:lpstr>Second Law of Motion</vt:lpstr>
      <vt:lpstr>Third Law of Motion</vt:lpstr>
      <vt:lpstr>Centers</vt:lpstr>
      <vt:lpstr>Centers info</vt:lpstr>
      <vt:lpstr>Slide 13</vt:lpstr>
      <vt:lpstr>Centers Info</vt:lpstr>
      <vt:lpstr>Centers info</vt:lpstr>
      <vt:lpstr>Centers Info</vt:lpstr>
      <vt:lpstr>Slide 17</vt:lpstr>
      <vt:lpstr>Centers Info</vt:lpstr>
      <vt:lpstr>Exit Ticket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anna1.poole</dc:creator>
  <cp:lastModifiedBy>pete</cp:lastModifiedBy>
  <cp:revision>24</cp:revision>
  <dcterms:created xsi:type="dcterms:W3CDTF">2013-04-18T14:47:11Z</dcterms:created>
  <dcterms:modified xsi:type="dcterms:W3CDTF">2014-04-08T14:54:52Z</dcterms:modified>
</cp:coreProperties>
</file>