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7" r:id="rId2"/>
    <p:sldId id="289" r:id="rId3"/>
    <p:sldId id="290" r:id="rId4"/>
    <p:sldId id="257" r:id="rId5"/>
    <p:sldId id="258" r:id="rId6"/>
    <p:sldId id="259" r:id="rId7"/>
    <p:sldId id="285" r:id="rId8"/>
    <p:sldId id="286" r:id="rId9"/>
    <p:sldId id="284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3FB0DD-4A5F-472A-B73A-C823AAFBAE41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8BB3EB-4D75-4E73-A154-B7F19D62C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C4D7AC-B0B0-4332-8261-1A4A79103C9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1126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>
              <a:ea typeface="ＭＳ Ｐゴシック" pitchFamily="34" charset="-128"/>
            </a:endParaRPr>
          </a:p>
        </p:txBody>
      </p:sp>
      <p:sp>
        <p:nvSpPr>
          <p:cNvPr id="1126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57824574-A3CB-4024-B87B-C15A25C80433}" type="slidenum">
              <a:rPr lang="en-US" sz="1200">
                <a:latin typeface="Calibri" pitchFamily="34" charset="0"/>
              </a:rPr>
              <a:pPr algn="r"/>
              <a:t>4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2D85F11-468D-49F8-B0E3-EC6869C33D7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66BF-D7BB-44E4-96F2-59368913B4F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6729-05C2-477E-A44E-02870C5EB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66BF-D7BB-44E4-96F2-59368913B4F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6729-05C2-477E-A44E-02870C5EB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66BF-D7BB-44E4-96F2-59368913B4F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6729-05C2-477E-A44E-02870C5EB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66BF-D7BB-44E4-96F2-59368913B4F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6729-05C2-477E-A44E-02870C5EB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66BF-D7BB-44E4-96F2-59368913B4F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6729-05C2-477E-A44E-02870C5EB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66BF-D7BB-44E4-96F2-59368913B4F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6729-05C2-477E-A44E-02870C5EB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66BF-D7BB-44E4-96F2-59368913B4F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6729-05C2-477E-A44E-02870C5EB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66BF-D7BB-44E4-96F2-59368913B4F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6729-05C2-477E-A44E-02870C5EB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66BF-D7BB-44E4-96F2-59368913B4F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6729-05C2-477E-A44E-02870C5EB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66BF-D7BB-44E4-96F2-59368913B4F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6729-05C2-477E-A44E-02870C5EB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A66BF-D7BB-44E4-96F2-59368913B4F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6729-05C2-477E-A44E-02870C5EB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A66BF-D7BB-44E4-96F2-59368913B4F2}" type="datetimeFigureOut">
              <a:rPr lang="en-US" smtClean="0"/>
              <a:pPr/>
              <a:t>5/21/2014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C6729-05C2-477E-A44E-02870C5EB0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ocabulary.com/cells-and-body-system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Seating Charts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Row:  </a:t>
            </a:r>
            <a:r>
              <a:rPr lang="en-US" dirty="0" err="1" smtClean="0"/>
              <a:t>Jovani</a:t>
            </a:r>
            <a:r>
              <a:rPr lang="en-US" dirty="0" smtClean="0"/>
              <a:t>, Courtney, Christina, </a:t>
            </a:r>
            <a:r>
              <a:rPr lang="en-US" dirty="0" err="1" smtClean="0"/>
              <a:t>Shaleek</a:t>
            </a:r>
            <a:r>
              <a:rPr lang="en-US" dirty="0" smtClean="0"/>
              <a:t>, </a:t>
            </a:r>
            <a:r>
              <a:rPr lang="en-US" dirty="0" err="1" smtClean="0"/>
              <a:t>Joi</a:t>
            </a:r>
            <a:r>
              <a:rPr lang="en-US" dirty="0" smtClean="0"/>
              <a:t>, Gabriel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Row:  Tatiana, Andrea, Angel H, Elijah, James J, </a:t>
            </a:r>
            <a:r>
              <a:rPr lang="en-US" dirty="0" err="1" smtClean="0"/>
              <a:t>Eamon</a:t>
            </a:r>
            <a:r>
              <a:rPr lang="en-US" dirty="0" smtClean="0"/>
              <a:t> K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Row:  </a:t>
            </a:r>
            <a:r>
              <a:rPr lang="en-US" dirty="0" err="1" smtClean="0"/>
              <a:t>Nyghee</a:t>
            </a:r>
            <a:r>
              <a:rPr lang="en-US" dirty="0" smtClean="0"/>
              <a:t>, Desmond, Cameron, James P, Sophie</a:t>
            </a:r>
          </a:p>
          <a:p>
            <a:endParaRPr lang="en-US" dirty="0" smtClean="0"/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Row:  Angel S, Yeadon, Hannah, </a:t>
            </a:r>
            <a:r>
              <a:rPr lang="en-US" dirty="0" err="1" smtClean="0"/>
              <a:t>Keyahja</a:t>
            </a:r>
            <a:r>
              <a:rPr lang="en-US" dirty="0" smtClean="0"/>
              <a:t>, Aisha, Bethlehem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/>
              <a:t>SpongeBob Genetics</a:t>
            </a:r>
          </a:p>
        </p:txBody>
      </p:sp>
      <p:pic>
        <p:nvPicPr>
          <p:cNvPr id="2051" name="Picture 2" descr="http://www.relativelydigital.com/wp-content/uploads/2011/03/SpongeBob-SquarePants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9400" y="1498600"/>
            <a:ext cx="419100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24400" y="1348800"/>
            <a:ext cx="3886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Brush Script MT" pitchFamily="66" charset="0"/>
              </a:rPr>
              <a:t>Use your notebook, textbook, or knowledge in your head!</a:t>
            </a:r>
          </a:p>
          <a:p>
            <a:endParaRPr lang="en-US" sz="4400" dirty="0" smtClean="0">
              <a:latin typeface="Brush Script MT" pitchFamily="66" charset="0"/>
            </a:endParaRPr>
          </a:p>
          <a:p>
            <a:r>
              <a:rPr lang="en-US" sz="4400" dirty="0" smtClean="0">
                <a:latin typeface="Brush Script MT" pitchFamily="66" charset="0"/>
              </a:rPr>
              <a:t>Complete the worksheet with your partner</a:t>
            </a:r>
            <a:endParaRPr lang="en-US" sz="4400" dirty="0"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5540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Scientists at Bikini Bottoms have been investigating the genetic makeup of the organisms in this community.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Use the information provided and your knowledge of genetics to answer each question.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b="1" dirty="0">
                <a:latin typeface="+mn-lt"/>
                <a:cs typeface="+mn-cs"/>
              </a:rPr>
              <a:t>For each genotype below, indicate whether it is a heterozygous (He) OR homozygous (Ho).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TT _____ Bb _____ DD _____ Ff _____ </a:t>
            </a:r>
            <a:r>
              <a:rPr lang="en-US" sz="2400" dirty="0" err="1">
                <a:latin typeface="+mn-lt"/>
                <a:cs typeface="+mn-cs"/>
              </a:rPr>
              <a:t>tt</a:t>
            </a:r>
            <a:r>
              <a:rPr lang="en-US" sz="2400" dirty="0">
                <a:latin typeface="+mn-lt"/>
                <a:cs typeface="+mn-cs"/>
              </a:rPr>
              <a:t> _____ </a:t>
            </a:r>
            <a:r>
              <a:rPr lang="en-US" sz="2400" dirty="0" err="1">
                <a:latin typeface="+mn-lt"/>
                <a:cs typeface="+mn-cs"/>
              </a:rPr>
              <a:t>dd</a:t>
            </a:r>
            <a:r>
              <a:rPr lang="en-US" sz="2400" dirty="0">
                <a:latin typeface="+mn-lt"/>
                <a:cs typeface="+mn-cs"/>
              </a:rPr>
              <a:t> _____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+mn-lt"/>
                <a:cs typeface="+mn-cs"/>
              </a:rPr>
              <a:t>Dd</a:t>
            </a:r>
            <a:r>
              <a:rPr lang="en-US" sz="2400" dirty="0">
                <a:latin typeface="+mn-lt"/>
                <a:cs typeface="+mn-cs"/>
              </a:rPr>
              <a:t> _____ ff _____ </a:t>
            </a:r>
            <a:r>
              <a:rPr lang="en-US" sz="2400" dirty="0" err="1">
                <a:latin typeface="+mn-lt"/>
                <a:cs typeface="+mn-cs"/>
              </a:rPr>
              <a:t>Tt</a:t>
            </a:r>
            <a:r>
              <a:rPr lang="en-US" sz="2400" dirty="0">
                <a:latin typeface="+mn-lt"/>
                <a:cs typeface="+mn-cs"/>
              </a:rPr>
              <a:t> _____ bb _____ BB _____ FF _____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Which of the genotypes in #1 would be considered purebred?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 	</a:t>
            </a: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Which of the genotypes in #1 would be hybrids?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534400" cy="63706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Scientists at Bikini Bottoms have been investigating the genetic makeup of the organisms in this community.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Use the information provided and your knowledge of genetics to answer each question.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b="1" dirty="0">
                <a:latin typeface="+mn-lt"/>
                <a:cs typeface="+mn-cs"/>
              </a:rPr>
              <a:t>For each genotype below, indicate whether it is a heterozygous (He) OR homozygous (Ho).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US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+mn-lt"/>
                <a:cs typeface="+mn-cs"/>
              </a:rPr>
              <a:t>TT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  </a:t>
            </a:r>
            <a:r>
              <a:rPr lang="en-US" sz="2400" dirty="0">
                <a:latin typeface="+mn-lt"/>
                <a:cs typeface="+mn-cs"/>
              </a:rPr>
              <a:t>	Bb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He	</a:t>
            </a:r>
            <a:r>
              <a:rPr lang="en-US" sz="2400" dirty="0">
                <a:latin typeface="+mn-lt"/>
                <a:cs typeface="+mn-cs"/>
              </a:rPr>
              <a:t>DD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 	</a:t>
            </a:r>
            <a:r>
              <a:rPr lang="en-US" sz="2400" dirty="0">
                <a:latin typeface="+mn-lt"/>
                <a:cs typeface="+mn-cs"/>
              </a:rPr>
              <a:t>Ff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He	 </a:t>
            </a:r>
            <a:r>
              <a:rPr lang="en-US" sz="2400" dirty="0" err="1">
                <a:latin typeface="+mn-lt"/>
                <a:cs typeface="+mn-cs"/>
              </a:rPr>
              <a:t>tt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	 </a:t>
            </a:r>
            <a:r>
              <a:rPr lang="en-US" sz="2400" dirty="0" err="1">
                <a:latin typeface="+mn-lt"/>
                <a:cs typeface="+mn-cs"/>
              </a:rPr>
              <a:t>dd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</a:t>
            </a:r>
            <a:endParaRPr lang="en-US" sz="24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+mn-lt"/>
                <a:cs typeface="+mn-cs"/>
              </a:rPr>
              <a:t>Dd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He	 </a:t>
            </a:r>
            <a:r>
              <a:rPr lang="en-US" sz="2400" dirty="0">
                <a:latin typeface="+mn-lt"/>
                <a:cs typeface="+mn-cs"/>
              </a:rPr>
              <a:t>ff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	 </a:t>
            </a:r>
            <a:r>
              <a:rPr lang="en-US" sz="2400" dirty="0" err="1">
                <a:latin typeface="+mn-lt"/>
                <a:cs typeface="+mn-cs"/>
              </a:rPr>
              <a:t>Tt</a:t>
            </a:r>
            <a:r>
              <a:rPr lang="en-US" sz="2400" dirty="0">
                <a:latin typeface="+mn-lt"/>
                <a:cs typeface="+mn-cs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He	 </a:t>
            </a:r>
            <a:r>
              <a:rPr lang="en-US" sz="2400" dirty="0">
                <a:latin typeface="+mn-lt"/>
                <a:cs typeface="+mn-cs"/>
              </a:rPr>
              <a:t>bb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 	 </a:t>
            </a:r>
            <a:r>
              <a:rPr lang="en-US" sz="2400" dirty="0">
                <a:latin typeface="+mn-lt"/>
                <a:cs typeface="+mn-cs"/>
              </a:rPr>
              <a:t>BB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 	</a:t>
            </a:r>
            <a:r>
              <a:rPr lang="en-US" sz="2400" dirty="0">
                <a:latin typeface="+mn-lt"/>
                <a:cs typeface="+mn-cs"/>
              </a:rPr>
              <a:t>FF </a:t>
            </a:r>
            <a:r>
              <a:rPr lang="en-US" sz="2400" dirty="0">
                <a:solidFill>
                  <a:srgbClr val="FF0000"/>
                </a:solidFill>
                <a:latin typeface="+mn-lt"/>
                <a:cs typeface="+mn-cs"/>
              </a:rPr>
              <a:t>Ho</a:t>
            </a:r>
            <a:endParaRPr lang="en-US" sz="24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Which of the genotypes in #1 would be considered purebred?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TT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 </a:t>
            </a:r>
            <a:r>
              <a:rPr lang="en-US" dirty="0">
                <a:latin typeface="+mn-lt"/>
                <a:cs typeface="+mn-cs"/>
              </a:rPr>
              <a:t>	DD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	 </a:t>
            </a:r>
            <a:r>
              <a:rPr lang="en-US" dirty="0" err="1">
                <a:latin typeface="+mn-lt"/>
                <a:cs typeface="+mn-cs"/>
              </a:rPr>
              <a:t>tt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	 </a:t>
            </a:r>
            <a:r>
              <a:rPr lang="en-US" dirty="0" err="1">
                <a:latin typeface="+mn-lt"/>
                <a:cs typeface="+mn-cs"/>
              </a:rPr>
              <a:t>dd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 </a:t>
            </a:r>
            <a:r>
              <a:rPr lang="en-US" dirty="0">
                <a:latin typeface="+mn-lt"/>
                <a:cs typeface="+mn-cs"/>
              </a:rPr>
              <a:t> ff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  </a:t>
            </a:r>
            <a:r>
              <a:rPr lang="en-US" dirty="0">
                <a:latin typeface="+mn-lt"/>
                <a:cs typeface="+mn-cs"/>
              </a:rPr>
              <a:t>bb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   </a:t>
            </a:r>
            <a:r>
              <a:rPr lang="en-US" dirty="0">
                <a:latin typeface="+mn-lt"/>
                <a:cs typeface="+mn-cs"/>
              </a:rPr>
              <a:t>BB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   </a:t>
            </a:r>
            <a:r>
              <a:rPr lang="en-US" dirty="0">
                <a:latin typeface="+mn-lt"/>
                <a:cs typeface="+mn-cs"/>
              </a:rPr>
              <a:t>FF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Ho</a:t>
            </a: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Which of the genotypes in #1 would be hybrids?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Bb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He	 </a:t>
            </a:r>
            <a:r>
              <a:rPr lang="en-US" dirty="0">
                <a:latin typeface="+mn-lt"/>
                <a:cs typeface="+mn-cs"/>
              </a:rPr>
              <a:t>Ff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He	 </a:t>
            </a:r>
            <a:r>
              <a:rPr lang="en-US" dirty="0" err="1">
                <a:latin typeface="+mn-lt"/>
                <a:cs typeface="+mn-cs"/>
              </a:rPr>
              <a:t>Dd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He	  </a:t>
            </a:r>
            <a:r>
              <a:rPr lang="en-US" dirty="0" err="1">
                <a:latin typeface="+mn-lt"/>
                <a:cs typeface="+mn-cs"/>
              </a:rPr>
              <a:t>Tt</a:t>
            </a:r>
            <a:r>
              <a:rPr lang="en-US" dirty="0">
                <a:latin typeface="+mn-lt"/>
                <a:cs typeface="+mn-cs"/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  <a:cs typeface="+mn-cs"/>
              </a:rPr>
              <a:t>He	 	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533400" y="990600"/>
            <a:ext cx="80772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2. Determine the phenotype for each genotype using the information provided about SpongeBob.</a:t>
            </a:r>
          </a:p>
          <a:p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Yellow body color is dominant to blue.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	YY ________________ Yy ________________ yy ________________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Square shape is dominant to round.</a:t>
            </a:r>
          </a:p>
          <a:p>
            <a:r>
              <a:rPr lang="en-US">
                <a:latin typeface="Calibri" pitchFamily="34" charset="0"/>
              </a:rPr>
              <a:t>	SS ________________ Ss ________________ ss ________________</a:t>
            </a:r>
          </a:p>
        </p:txBody>
      </p:sp>
      <p:pic>
        <p:nvPicPr>
          <p:cNvPr id="5123" name="Picture 2" descr="http://www.relativelydigital.com/wp-content/uploads/2011/03/SpongeBob-SquarePant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933825"/>
            <a:ext cx="2438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33400" y="762000"/>
            <a:ext cx="80772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2. Determine the phenotype for each genotype using the information provided about SpongeBob.</a:t>
            </a:r>
          </a:p>
          <a:p>
            <a:endParaRPr lang="en-US" b="1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Yellow body color is dominant to blue.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	YY -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Yellow</a:t>
            </a:r>
            <a:r>
              <a:rPr lang="en-US">
                <a:latin typeface="Calibri" pitchFamily="34" charset="0"/>
              </a:rPr>
              <a:t>		Yy -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Yellow</a:t>
            </a:r>
            <a:r>
              <a:rPr lang="en-US">
                <a:latin typeface="Calibri" pitchFamily="34" charset="0"/>
              </a:rPr>
              <a:t>		yy -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blue</a:t>
            </a:r>
          </a:p>
          <a:p>
            <a:endParaRPr lang="en-US">
              <a:latin typeface="Calibri" pitchFamily="34" charset="0"/>
            </a:endParaRPr>
          </a:p>
          <a:p>
            <a:r>
              <a:rPr lang="en-US" b="1">
                <a:latin typeface="Calibri" pitchFamily="34" charset="0"/>
              </a:rPr>
              <a:t>Square shape is dominant to round.</a:t>
            </a:r>
          </a:p>
          <a:p>
            <a:r>
              <a:rPr lang="en-US">
                <a:latin typeface="Calibri" pitchFamily="34" charset="0"/>
              </a:rPr>
              <a:t>	SS –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square</a:t>
            </a:r>
            <a:r>
              <a:rPr lang="en-US">
                <a:latin typeface="Calibri" pitchFamily="34" charset="0"/>
              </a:rPr>
              <a:t>	Ss –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square</a:t>
            </a:r>
            <a:r>
              <a:rPr lang="en-US">
                <a:latin typeface="Calibri" pitchFamily="34" charset="0"/>
              </a:rPr>
              <a:t>	ss -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round</a:t>
            </a:r>
          </a:p>
        </p:txBody>
      </p:sp>
      <p:pic>
        <p:nvPicPr>
          <p:cNvPr id="6147" name="Picture 2" descr="http://www.relativelydigital.com/wp-content/uploads/2011/03/SpongeBob-SquarePants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933825"/>
            <a:ext cx="243840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609600" y="1524000"/>
            <a:ext cx="7848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3. For each phenotype, give the genotypes that are possible for Patrick.</a:t>
            </a:r>
          </a:p>
          <a:p>
            <a:endParaRPr lang="en-US" sz="2000" b="1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A tall head (T) is dominant to short (t).</a:t>
            </a:r>
          </a:p>
          <a:p>
            <a:r>
              <a:rPr lang="en-US" sz="2000">
                <a:latin typeface="Calibri" pitchFamily="34" charset="0"/>
              </a:rPr>
              <a:t>	Tall = _______________ Short = _______________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Pink body color (P) is dominant to yellow (p).</a:t>
            </a:r>
          </a:p>
          <a:p>
            <a:r>
              <a:rPr lang="en-US" sz="2000">
                <a:latin typeface="Calibri" pitchFamily="34" charset="0"/>
              </a:rPr>
              <a:t>	Pink body = _____________ Yellow body = </a:t>
            </a:r>
            <a:r>
              <a:rPr lang="en-US" sz="2000" b="1">
                <a:latin typeface="Calibri" pitchFamily="34" charset="0"/>
              </a:rPr>
              <a:t>_________________</a:t>
            </a:r>
            <a:endParaRPr lang="en-US" sz="2000">
              <a:latin typeface="Calibri" pitchFamily="34" charset="0"/>
            </a:endParaRPr>
          </a:p>
        </p:txBody>
      </p:sp>
      <p:pic>
        <p:nvPicPr>
          <p:cNvPr id="7171" name="Picture 2" descr="http://t2.gstatic.com/images?q=tbn:ANd9GcTk8_AWgQ_c93H9qfqdL5awPVBB_YoZZj8vBCld1vngiBfs2JG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4191000"/>
            <a:ext cx="18383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1447800"/>
            <a:ext cx="7848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3. For each phenotype, give the genotypes that are possible for Patrick.</a:t>
            </a:r>
          </a:p>
          <a:p>
            <a:endParaRPr lang="en-US" sz="2000" b="1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A tall head (T) is dominant to short (t).</a:t>
            </a:r>
          </a:p>
          <a:p>
            <a:r>
              <a:rPr lang="en-US" sz="2000">
                <a:latin typeface="Calibri" pitchFamily="34" charset="0"/>
              </a:rPr>
              <a:t>	Tall =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TT</a:t>
            </a:r>
            <a:r>
              <a:rPr lang="en-US" sz="2000">
                <a:latin typeface="Calibri" pitchFamily="34" charset="0"/>
              </a:rPr>
              <a:t>, or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Tt</a:t>
            </a:r>
            <a:r>
              <a:rPr lang="en-US" sz="2000">
                <a:latin typeface="Calibri" pitchFamily="34" charset="0"/>
              </a:rPr>
              <a:t>	Short =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tt</a:t>
            </a:r>
          </a:p>
          <a:p>
            <a:endParaRPr lang="en-US" sz="2000">
              <a:latin typeface="Calibri" pitchFamily="34" charset="0"/>
            </a:endParaRPr>
          </a:p>
          <a:p>
            <a:r>
              <a:rPr lang="en-US" sz="2000">
                <a:latin typeface="Calibri" pitchFamily="34" charset="0"/>
              </a:rPr>
              <a:t>Pink body color (P) is dominant to yellow (p).</a:t>
            </a:r>
          </a:p>
          <a:p>
            <a:r>
              <a:rPr lang="en-US" sz="2000">
                <a:latin typeface="Calibri" pitchFamily="34" charset="0"/>
              </a:rPr>
              <a:t>	Pink body =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PP</a:t>
            </a:r>
            <a:r>
              <a:rPr lang="en-US" sz="2000">
                <a:latin typeface="Calibri" pitchFamily="34" charset="0"/>
              </a:rPr>
              <a:t>, or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Pp</a:t>
            </a:r>
            <a:r>
              <a:rPr lang="en-US" sz="2000">
                <a:latin typeface="Calibri" pitchFamily="34" charset="0"/>
              </a:rPr>
              <a:t>	Yellow body = </a:t>
            </a:r>
            <a:r>
              <a:rPr lang="en-US" sz="2000" b="1">
                <a:solidFill>
                  <a:srgbClr val="FF0000"/>
                </a:solidFill>
                <a:latin typeface="Calibri" pitchFamily="34" charset="0"/>
              </a:rPr>
              <a:t>pp</a:t>
            </a:r>
          </a:p>
        </p:txBody>
      </p:sp>
      <p:pic>
        <p:nvPicPr>
          <p:cNvPr id="8195" name="Picture 2" descr="http://t2.gstatic.com/images?q=tbn:ANd9GcTk8_AWgQ_c93H9qfqdL5awPVBB_YoZZj8vBCld1vngiBfs2JG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810000"/>
            <a:ext cx="1838325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7630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4. SpongeBob </a:t>
            </a:r>
            <a:r>
              <a:rPr lang="en-US" b="1" dirty="0" err="1">
                <a:latin typeface="+mn-lt"/>
                <a:cs typeface="+mn-cs"/>
              </a:rPr>
              <a:t>SquarePants</a:t>
            </a:r>
            <a:r>
              <a:rPr lang="en-US" b="1" dirty="0">
                <a:latin typeface="+mn-lt"/>
                <a:cs typeface="+mn-cs"/>
              </a:rPr>
              <a:t> recently met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Roundpants</a:t>
            </a:r>
            <a:r>
              <a:rPr lang="en-US" b="1" dirty="0">
                <a:latin typeface="+mn-lt"/>
                <a:cs typeface="+mn-cs"/>
              </a:rPr>
              <a:t> at a dance. SpongeBob is heterozygous for his square shape, but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is round. Create a Punnett square to show the possibilities that would result if SpongeBob and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had children.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HINT: Read question #2!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a square shape? ____ out of ____ or 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a round shape? ____ out of ____ or ____%</a:t>
            </a:r>
          </a:p>
        </p:txBody>
      </p:sp>
      <p:pic>
        <p:nvPicPr>
          <p:cNvPr id="9219" name="Picture 2" descr="http://mup20110204221059-7657763.webstarts.com/uploads/spongebob_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62388"/>
            <a:ext cx="2286000" cy="284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763000" cy="28622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4. SpongeBob </a:t>
            </a:r>
            <a:r>
              <a:rPr lang="en-US" b="1" dirty="0" err="1">
                <a:latin typeface="+mn-lt"/>
                <a:cs typeface="+mn-cs"/>
              </a:rPr>
              <a:t>SquarePants</a:t>
            </a:r>
            <a:r>
              <a:rPr lang="en-US" b="1" dirty="0">
                <a:latin typeface="+mn-lt"/>
                <a:cs typeface="+mn-cs"/>
              </a:rPr>
              <a:t> recently met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b="1" dirty="0" err="1">
                <a:latin typeface="+mn-lt"/>
                <a:cs typeface="+mn-cs"/>
              </a:rPr>
              <a:t>Roundpants</a:t>
            </a:r>
            <a:r>
              <a:rPr lang="en-US" b="1" dirty="0">
                <a:latin typeface="+mn-lt"/>
                <a:cs typeface="+mn-cs"/>
              </a:rPr>
              <a:t> at a dance. SpongeBob is heterozygous for his square shape, but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is round. Create a Punnett square to show the possibilities that would result if SpongeBob and </a:t>
            </a:r>
            <a:r>
              <a:rPr lang="en-US" b="1" dirty="0" err="1">
                <a:latin typeface="+mn-lt"/>
                <a:cs typeface="+mn-cs"/>
              </a:rPr>
              <a:t>SpongeSusie</a:t>
            </a:r>
            <a:r>
              <a:rPr lang="en-US" b="1" dirty="0">
                <a:latin typeface="+mn-lt"/>
                <a:cs typeface="+mn-cs"/>
              </a:rPr>
              <a:t> had children.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HINT: Read question #2!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Ss or 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+mn-cs"/>
              </a:rPr>
              <a:t>ss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, square, round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 What are the chances of a child with a square shape? 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2 out of 4 or 50 %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 What are the chances of a child with a round shape?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2 out of 4 or 50 %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3657600"/>
          <a:ext cx="5181600" cy="2514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27200"/>
                <a:gridCol w="1727200"/>
                <a:gridCol w="1727200"/>
              </a:tblGrid>
              <a:tr h="8382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</a:t>
                      </a:r>
                      <a:endParaRPr lang="en-US" sz="3200" dirty="0"/>
                    </a:p>
                  </a:txBody>
                  <a:tcPr/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ss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0253" name="Picture 2" descr="http://mup20110204221059-7657763.webstarts.com/uploads/spongebob_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657600"/>
            <a:ext cx="2286000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2743200" y="33528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SpongeBob</a:t>
            </a:r>
          </a:p>
        </p:txBody>
      </p:sp>
      <p:sp>
        <p:nvSpPr>
          <p:cNvPr id="7" name="Rectangle 6"/>
          <p:cNvSpPr/>
          <p:nvPr/>
        </p:nvSpPr>
        <p:spPr>
          <a:xfrm rot="16200000">
            <a:off x="-656975" y="4893398"/>
            <a:ext cx="2323660" cy="461665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SpongeSusie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534400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5. Patrick met Patti at the dance. Both of them are heterozygous for their pink body color, which is dominant over a yellow body color. Create a Punnett square to show the possibilities that would result if Patrick and Patti had children. HINT: Read question #3!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 What are the chances of a child with a pink body? ____ out of ____ or 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 What are the chances of a child with a yellow body? ____ out of ____ or 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pic>
        <p:nvPicPr>
          <p:cNvPr id="11267" name="Picture 2" descr="http://animecosplayworld.files.wordpress.com/2011/06/patrick_st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352800"/>
            <a:ext cx="34099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Seating Charts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Row: John, Drew, Ty, Allan, Nancy, Laura, </a:t>
            </a:r>
            <a:r>
              <a:rPr lang="en-US" dirty="0" err="1" smtClean="0"/>
              <a:t>JNeaya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Row: Sarah, Brandon, Angel, Gracie, </a:t>
            </a:r>
            <a:r>
              <a:rPr lang="en-US" dirty="0" err="1" smtClean="0"/>
              <a:t>Edgardo</a:t>
            </a:r>
            <a:r>
              <a:rPr lang="en-US" dirty="0" smtClean="0"/>
              <a:t>, </a:t>
            </a:r>
            <a:r>
              <a:rPr lang="en-US" dirty="0" err="1" smtClean="0"/>
              <a:t>Ariana</a:t>
            </a:r>
            <a:r>
              <a:rPr lang="en-US" dirty="0" smtClean="0"/>
              <a:t>, Lee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Row: </a:t>
            </a:r>
            <a:r>
              <a:rPr lang="en-US" dirty="0" err="1" smtClean="0"/>
              <a:t>Shehaan</a:t>
            </a:r>
            <a:r>
              <a:rPr lang="en-US" dirty="0" smtClean="0"/>
              <a:t>, Amanda, Elizabeth, </a:t>
            </a:r>
            <a:r>
              <a:rPr lang="en-US" dirty="0" err="1" smtClean="0"/>
              <a:t>Mya</a:t>
            </a:r>
            <a:r>
              <a:rPr lang="en-US" dirty="0" smtClean="0"/>
              <a:t>, </a:t>
            </a:r>
            <a:r>
              <a:rPr lang="en-US" dirty="0" err="1" smtClean="0"/>
              <a:t>Fabiana</a:t>
            </a:r>
            <a:r>
              <a:rPr lang="en-US" dirty="0" smtClean="0"/>
              <a:t>, Sean, Marissa</a:t>
            </a:r>
          </a:p>
          <a:p>
            <a:endParaRPr lang="en-US" dirty="0" smtClean="0"/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err="1" smtClean="0"/>
              <a:t>Row:Bradley</a:t>
            </a:r>
            <a:r>
              <a:rPr lang="en-US" dirty="0" smtClean="0"/>
              <a:t>, Victoria, Frank, Mimi, Anna, Nigel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534400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5. Patrick met Patti at the dance. Both of them are heterozygous for their pink body color, which is dominant over a yellow body color. Create a Punnett square to show the possibilities that would result if Patrick and Patti had children. HINT: Read question #3!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PP, Pp, pp, pink, yellow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a pink body?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3 out of 4 or 75 %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a yellow body?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1 out of 4 or 25 %</a:t>
            </a: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57200" y="3810000"/>
          <a:ext cx="5257800" cy="236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1752600"/>
                <a:gridCol w="1752600"/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PP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Pp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Pp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pp</a:t>
                      </a:r>
                      <a:endParaRPr lang="en-US" sz="28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12301" name="Picture 2" descr="http://animecosplayworld.files.wordpress.com/2011/06/patrick_st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810000"/>
            <a:ext cx="2495550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743200" y="33528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Patrick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-580775" y="484797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Patti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5800"/>
            <a:ext cx="8534400" cy="39703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6. Everyone in </a:t>
            </a:r>
            <a:r>
              <a:rPr lang="en-US" b="1" dirty="0" err="1">
                <a:latin typeface="+mn-lt"/>
                <a:cs typeface="+mn-cs"/>
              </a:rPr>
              <a:t>Squidward’s</a:t>
            </a:r>
            <a:r>
              <a:rPr lang="en-US" b="1" dirty="0">
                <a:latin typeface="+mn-lt"/>
                <a:cs typeface="+mn-cs"/>
              </a:rPr>
              <a:t> family has light blue skin, which is the dominant trait for body color in his hometown of Squid Valley. His family brags that they are a “purebred” line. He recently married a nice girl who has light green skin, which is a recessive trait. Create a Punnett square to show the possibilities that would result if </a:t>
            </a:r>
            <a:r>
              <a:rPr lang="en-US" b="1" dirty="0" err="1">
                <a:latin typeface="+mn-lt"/>
                <a:cs typeface="+mn-cs"/>
              </a:rPr>
              <a:t>Squidward</a:t>
            </a:r>
            <a:r>
              <a:rPr lang="en-US" b="1" dirty="0">
                <a:latin typeface="+mn-lt"/>
                <a:cs typeface="+mn-cs"/>
              </a:rPr>
              <a:t> and his new bride had children. Use B to represent the dominant gene and b to represent the recessive gene.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light blue skin? 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light green skin? 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D. Would </a:t>
            </a:r>
            <a:r>
              <a:rPr lang="en-US" dirty="0" err="1">
                <a:latin typeface="+mn-lt"/>
                <a:cs typeface="+mn-cs"/>
              </a:rPr>
              <a:t>Squidward’s</a:t>
            </a:r>
            <a:r>
              <a:rPr lang="en-US" dirty="0">
                <a:latin typeface="+mn-lt"/>
                <a:cs typeface="+mn-cs"/>
              </a:rPr>
              <a:t> children still be considered purebreds? Explain!</a:t>
            </a:r>
          </a:p>
        </p:txBody>
      </p:sp>
      <p:pic>
        <p:nvPicPr>
          <p:cNvPr id="13315" name="Picture 2" descr="http://images.wikia.com/nicktoons/images/7/72/Squidward_main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724400"/>
            <a:ext cx="26289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8263"/>
            <a:ext cx="8534400" cy="39703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6. Everyone in </a:t>
            </a:r>
            <a:r>
              <a:rPr lang="en-US" b="1" dirty="0" err="1">
                <a:latin typeface="+mn-lt"/>
                <a:cs typeface="+mn-cs"/>
              </a:rPr>
              <a:t>Squidward’s</a:t>
            </a:r>
            <a:r>
              <a:rPr lang="en-US" b="1" dirty="0">
                <a:latin typeface="+mn-lt"/>
                <a:cs typeface="+mn-cs"/>
              </a:rPr>
              <a:t> family has light blue skin, which is the dominant trait for body color in his hometown of Squid Valley. His family brags that they are a “purebred” line. He recently married a nice girl who has light green skin, which is a recessive trait. Create a Punnett square to show the possibilities that would result if </a:t>
            </a:r>
            <a:r>
              <a:rPr lang="en-US" b="1" dirty="0" err="1">
                <a:latin typeface="+mn-lt"/>
                <a:cs typeface="+mn-cs"/>
              </a:rPr>
              <a:t>Squidward</a:t>
            </a:r>
            <a:r>
              <a:rPr lang="en-US" b="1" dirty="0">
                <a:latin typeface="+mn-lt"/>
                <a:cs typeface="+mn-cs"/>
              </a:rPr>
              <a:t> and his new bride had children. Use B to represent the dominant gene and b to represent the recessive gene.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Bb, blue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light blue skin?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100%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light green skin? 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0%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D. Would </a:t>
            </a:r>
            <a:r>
              <a:rPr lang="en-US" dirty="0" err="1">
                <a:latin typeface="+mn-lt"/>
                <a:cs typeface="+mn-cs"/>
              </a:rPr>
              <a:t>Squidward’s</a:t>
            </a:r>
            <a:r>
              <a:rPr lang="en-US" dirty="0">
                <a:latin typeface="+mn-lt"/>
                <a:cs typeface="+mn-cs"/>
              </a:rPr>
              <a:t> children still be considered purebreds? Explain!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No, hybrids</a:t>
            </a:r>
          </a:p>
        </p:txBody>
      </p:sp>
      <p:pic>
        <p:nvPicPr>
          <p:cNvPr id="14339" name="Picture 2" descr="http://images.wikia.com/nicktoons/images/7/72/Squidward_main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34100" y="4743450"/>
            <a:ext cx="26289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4267200"/>
          <a:ext cx="5257800" cy="236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1752600"/>
                <a:gridCol w="1752600"/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819400" y="40386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Squidward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-656975" y="522897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Nice Girl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686800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7. Assume that one of </a:t>
            </a:r>
            <a:r>
              <a:rPr lang="en-US" b="1" dirty="0" err="1">
                <a:latin typeface="+mn-lt"/>
                <a:cs typeface="+mn-cs"/>
              </a:rPr>
              <a:t>Squidward’s</a:t>
            </a:r>
            <a:r>
              <a:rPr lang="en-US" b="1" dirty="0">
                <a:latin typeface="+mn-lt"/>
                <a:cs typeface="+mn-cs"/>
              </a:rPr>
              <a:t> sons, who is heterozygous for the light blue body color, married a girl that was also heterozygous. Create a Punnett square to show the possibilities that would result if they had children.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light blue skin? ____%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light green skin? ____%</a:t>
            </a:r>
          </a:p>
        </p:txBody>
      </p:sp>
      <p:pic>
        <p:nvPicPr>
          <p:cNvPr id="15363" name="Picture 3" descr="Baby squidw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38862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686800" cy="25860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7. Assume that one of </a:t>
            </a:r>
            <a:r>
              <a:rPr lang="en-US" b="1" dirty="0" err="1">
                <a:latin typeface="+mn-lt"/>
                <a:cs typeface="+mn-cs"/>
              </a:rPr>
              <a:t>Squidward’s</a:t>
            </a:r>
            <a:r>
              <a:rPr lang="en-US" b="1" dirty="0">
                <a:latin typeface="+mn-lt"/>
                <a:cs typeface="+mn-cs"/>
              </a:rPr>
              <a:t> sons, who is heterozygous for the light blue body color, married a girl that was also heterozygous. Create a Punnett square to show the possibilities that would result if they had children.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BB, Bb, bb, blue, green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What are the chances of a child with light blue skin?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75%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C. What are the chances of a child with light green skin? </a:t>
            </a:r>
            <a:r>
              <a:rPr lang="en-US" b="1" dirty="0">
                <a:solidFill>
                  <a:srgbClr val="FF0000"/>
                </a:solidFill>
                <a:latin typeface="+mn-lt"/>
                <a:cs typeface="+mn-cs"/>
              </a:rPr>
              <a:t>25%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3733800"/>
          <a:ext cx="5257800" cy="236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1752600"/>
                <a:gridCol w="1752600"/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/>
                        <a:t>bb</a:t>
                      </a:r>
                      <a:endParaRPr lang="en-US" sz="2800" b="1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6397" name="Picture 3" descr="Baby squidw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886200"/>
            <a:ext cx="2133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743200" y="32766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Squidward’s</a:t>
            </a: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 son</a:t>
            </a:r>
          </a:p>
        </p:txBody>
      </p:sp>
      <p:sp>
        <p:nvSpPr>
          <p:cNvPr id="6" name="Rectangle 5"/>
          <p:cNvSpPr/>
          <p:nvPr/>
        </p:nvSpPr>
        <p:spPr>
          <a:xfrm rot="16200000">
            <a:off x="-656975" y="469557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Nice girl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31400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8. Mr.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and his wife recently had a Lil’ </a:t>
            </a:r>
            <a:r>
              <a:rPr lang="en-US" b="1" dirty="0" err="1">
                <a:latin typeface="+mn-lt"/>
                <a:cs typeface="+mn-cs"/>
              </a:rPr>
              <a:t>Krabby</a:t>
            </a:r>
            <a:r>
              <a:rPr lang="en-US" b="1" dirty="0">
                <a:latin typeface="+mn-lt"/>
                <a:cs typeface="+mn-cs"/>
              </a:rPr>
              <a:t>, but it has not been a happy occasion for them. Mrs.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has been upset since she first saw her new baby who had short eyeballs. She claims that the hospital goofed and mixed up her baby with someone else’s baby. Mr.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is homozygous for his tall eyeballs, while his wife is heterozygous for her tall eyeballs. Some members of her family have short eyes, which is the recessive trait. Create a Punnett square using T for the dominant gene and t for the recessive one.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</a:t>
            </a:r>
            <a:endParaRPr lang="en-US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Did the hospital make a mistake? Explain your answer.</a:t>
            </a:r>
          </a:p>
        </p:txBody>
      </p:sp>
      <p:pic>
        <p:nvPicPr>
          <p:cNvPr id="17411" name="Picture 2" descr="http://t1.gstatic.com/images?q=tbn:ANd9GcRXEEm7BGF4D2HhrpMh9nNvpcv3klpM_ANEhPucUNKKsaQgaGMpcBuI-9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419600"/>
            <a:ext cx="210502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35083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8. Mr.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and his wife recently had a Lil’ </a:t>
            </a:r>
            <a:r>
              <a:rPr lang="en-US" b="1" dirty="0" err="1">
                <a:latin typeface="+mn-lt"/>
                <a:cs typeface="+mn-cs"/>
              </a:rPr>
              <a:t>Krabby</a:t>
            </a:r>
            <a:r>
              <a:rPr lang="en-US" b="1" dirty="0">
                <a:latin typeface="+mn-lt"/>
                <a:cs typeface="+mn-cs"/>
              </a:rPr>
              <a:t>, but it has not been a happy occasion for them. Mrs.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has been upset since she first saw her new baby who had short eyeballs. She claims that the hospital goofed and mixed up her baby with someone else’s baby. Mr. </a:t>
            </a:r>
            <a:r>
              <a:rPr lang="en-US" b="1" dirty="0" err="1">
                <a:latin typeface="+mn-lt"/>
                <a:cs typeface="+mn-cs"/>
              </a:rPr>
              <a:t>Krabbs</a:t>
            </a:r>
            <a:r>
              <a:rPr lang="en-US" b="1" dirty="0">
                <a:latin typeface="+mn-lt"/>
                <a:cs typeface="+mn-cs"/>
              </a:rPr>
              <a:t> is homozygous for his tall eyeballs, while his wife is heterozygous for her tall eyeballs. Some members of her family have short eyes, which is the recessive trait. Create a Punnett square using T for the dominant gene and t for the recessive one.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dirty="0">
                <a:latin typeface="+mn-lt"/>
                <a:cs typeface="+mn-cs"/>
              </a:rPr>
              <a:t>List the possible genotypes and phenotypes for their children.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TT or </a:t>
            </a:r>
            <a:r>
              <a:rPr lang="en-US" sz="2000" b="1" dirty="0" err="1">
                <a:solidFill>
                  <a:srgbClr val="FF0000"/>
                </a:solidFill>
                <a:latin typeface="+mn-lt"/>
                <a:cs typeface="+mn-cs"/>
              </a:rPr>
              <a:t>Tt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B. Did the hospital make a mistake? Explain your answer. </a:t>
            </a:r>
            <a:r>
              <a:rPr lang="en-US" sz="2000" b="1" dirty="0">
                <a:solidFill>
                  <a:srgbClr val="FF0000"/>
                </a:solidFill>
                <a:latin typeface="+mn-lt"/>
                <a:cs typeface="+mn-cs"/>
              </a:rPr>
              <a:t>Yes, they can’t have short eyeballed children</a:t>
            </a:r>
            <a:endParaRPr lang="en-US" b="1" dirty="0">
              <a:solidFill>
                <a:srgbClr val="FF0000"/>
              </a:solidFill>
              <a:latin typeface="+mn-lt"/>
              <a:cs typeface="+mn-cs"/>
            </a:endParaRPr>
          </a:p>
        </p:txBody>
      </p:sp>
      <p:pic>
        <p:nvPicPr>
          <p:cNvPr id="18435" name="Picture 2" descr="http://t1.gstatic.com/images?q=tbn:ANd9GcRXEEm7BGF4D2HhrpMh9nNvpcv3klpM_ANEhPucUNKKsaQgaGMpcBuI-9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419600"/>
            <a:ext cx="210502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3810000"/>
          <a:ext cx="5257800" cy="2362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52600"/>
                <a:gridCol w="1752600"/>
                <a:gridCol w="1752600"/>
              </a:tblGrid>
              <a:tr h="7874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TT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TT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Tt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/>
                        <a:t>Tt</a:t>
                      </a:r>
                      <a:endParaRPr lang="en-US" sz="2800" b="1" dirty="0"/>
                    </a:p>
                  </a:txBody>
                  <a:tcPr>
                    <a:solidFill>
                      <a:srgbClr val="FF99FF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43200" y="3429000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Mr. </a:t>
            </a: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Krabbs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 rot="16200000">
            <a:off x="-428375" y="4847975"/>
            <a:ext cx="2323660" cy="40011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Mrs. </a:t>
            </a:r>
            <a:r>
              <a:rPr lang="en-US" sz="20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cs typeface="+mn-cs"/>
              </a:rPr>
              <a:t>Krabbs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Seating Charts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Row: Terry, </a:t>
            </a:r>
            <a:r>
              <a:rPr lang="en-US" dirty="0" err="1" smtClean="0"/>
              <a:t>Yorleny</a:t>
            </a:r>
            <a:r>
              <a:rPr lang="en-US" dirty="0" smtClean="0"/>
              <a:t>, Nikki, Lilly, Chris, Alex, David, Rachel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Row: Michael, Wyatt, Allie, Lizzie, Jean Carlos, Megan, Adolfo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Row: </a:t>
            </a:r>
            <a:r>
              <a:rPr lang="en-US" dirty="0" err="1" smtClean="0"/>
              <a:t>Jenise</a:t>
            </a:r>
            <a:r>
              <a:rPr lang="en-US" dirty="0" smtClean="0"/>
              <a:t>, </a:t>
            </a:r>
            <a:r>
              <a:rPr lang="en-US" dirty="0" err="1" smtClean="0"/>
              <a:t>Ainsley</a:t>
            </a:r>
            <a:r>
              <a:rPr lang="en-US" dirty="0" smtClean="0"/>
              <a:t>, </a:t>
            </a:r>
            <a:r>
              <a:rPr lang="en-US" dirty="0" err="1" smtClean="0"/>
              <a:t>Nielser</a:t>
            </a:r>
            <a:r>
              <a:rPr lang="en-US" dirty="0" smtClean="0"/>
              <a:t>, </a:t>
            </a:r>
            <a:r>
              <a:rPr lang="en-US" dirty="0" err="1" smtClean="0"/>
              <a:t>Kensi</a:t>
            </a:r>
            <a:r>
              <a:rPr lang="en-US" dirty="0" smtClean="0"/>
              <a:t>, Louise, Mason, Lauren, Zaria</a:t>
            </a:r>
          </a:p>
          <a:p>
            <a:endParaRPr lang="en-US" dirty="0" smtClean="0"/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Row: Emma, Brooke, Jennifer, Sam, </a:t>
            </a:r>
            <a:r>
              <a:rPr lang="en-US" dirty="0" err="1" smtClean="0"/>
              <a:t>Tilly</a:t>
            </a:r>
            <a:r>
              <a:rPr lang="en-US" smtClean="0"/>
              <a:t>, Jeffrey, Anna, Aaron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4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5" name="Line 5"/>
          <p:cNvSpPr>
            <a:spLocks noChangeShapeType="1"/>
          </p:cNvSpPr>
          <p:nvPr/>
        </p:nvSpPr>
        <p:spPr bwMode="auto">
          <a:xfrm>
            <a:off x="4648200" y="0"/>
            <a:ext cx="0" cy="685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Oval 7"/>
          <p:cNvSpPr>
            <a:spLocks noChangeArrowheads="1"/>
          </p:cNvSpPr>
          <p:nvPr/>
        </p:nvSpPr>
        <p:spPr bwMode="auto">
          <a:xfrm>
            <a:off x="4495800" y="914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77" name="Line 10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8" name="Line 12"/>
          <p:cNvSpPr>
            <a:spLocks noChangeShapeType="1"/>
          </p:cNvSpPr>
          <p:nvPr/>
        </p:nvSpPr>
        <p:spPr bwMode="auto">
          <a:xfrm>
            <a:off x="0" y="6629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9" name="Line 13"/>
          <p:cNvSpPr>
            <a:spLocks noChangeShapeType="1"/>
          </p:cNvSpPr>
          <p:nvPr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14"/>
          <p:cNvSpPr>
            <a:spLocks noChangeShapeType="1"/>
          </p:cNvSpPr>
          <p:nvPr/>
        </p:nvSpPr>
        <p:spPr bwMode="auto">
          <a:xfrm>
            <a:off x="1143000" y="6324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1" name="Line 15"/>
          <p:cNvSpPr>
            <a:spLocks noChangeShapeType="1"/>
          </p:cNvSpPr>
          <p:nvPr/>
        </p:nvSpPr>
        <p:spPr bwMode="auto">
          <a:xfrm>
            <a:off x="0" y="5029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2" name="Line 16"/>
          <p:cNvSpPr>
            <a:spLocks noChangeShapeType="1"/>
          </p:cNvSpPr>
          <p:nvPr/>
        </p:nvSpPr>
        <p:spPr bwMode="auto">
          <a:xfrm>
            <a:off x="0" y="5334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3" name="Line 17"/>
          <p:cNvSpPr>
            <a:spLocks noChangeShapeType="1"/>
          </p:cNvSpPr>
          <p:nvPr/>
        </p:nvSpPr>
        <p:spPr bwMode="auto">
          <a:xfrm>
            <a:off x="0" y="5715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4" name="Line 18"/>
          <p:cNvSpPr>
            <a:spLocks noChangeShapeType="1"/>
          </p:cNvSpPr>
          <p:nvPr/>
        </p:nvSpPr>
        <p:spPr bwMode="auto">
          <a:xfrm>
            <a:off x="0" y="4114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5" name="Line 20"/>
          <p:cNvSpPr>
            <a:spLocks noChangeShapeType="1"/>
          </p:cNvSpPr>
          <p:nvPr/>
        </p:nvSpPr>
        <p:spPr bwMode="auto">
          <a:xfrm>
            <a:off x="0" y="4724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6" name="Line 21"/>
          <p:cNvSpPr>
            <a:spLocks noChangeShapeType="1"/>
          </p:cNvSpPr>
          <p:nvPr/>
        </p:nvSpPr>
        <p:spPr bwMode="auto">
          <a:xfrm>
            <a:off x="-76200" y="3200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7" name="Line 22"/>
          <p:cNvSpPr>
            <a:spLocks noChangeShapeType="1"/>
          </p:cNvSpPr>
          <p:nvPr/>
        </p:nvSpPr>
        <p:spPr bwMode="auto">
          <a:xfrm>
            <a:off x="0" y="3505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8" name="Line 23"/>
          <p:cNvSpPr>
            <a:spLocks noChangeShapeType="1"/>
          </p:cNvSpPr>
          <p:nvPr/>
        </p:nvSpPr>
        <p:spPr bwMode="auto">
          <a:xfrm>
            <a:off x="0" y="3810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89" name="Line 24"/>
          <p:cNvSpPr>
            <a:spLocks noChangeShapeType="1"/>
          </p:cNvSpPr>
          <p:nvPr/>
        </p:nvSpPr>
        <p:spPr bwMode="auto">
          <a:xfrm>
            <a:off x="0" y="22860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0" name="Line 25"/>
          <p:cNvSpPr>
            <a:spLocks noChangeShapeType="1"/>
          </p:cNvSpPr>
          <p:nvPr/>
        </p:nvSpPr>
        <p:spPr bwMode="auto">
          <a:xfrm>
            <a:off x="0" y="25908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1" name="Line 26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2" name="Line 27"/>
          <p:cNvSpPr>
            <a:spLocks noChangeShapeType="1"/>
          </p:cNvSpPr>
          <p:nvPr/>
        </p:nvSpPr>
        <p:spPr bwMode="auto">
          <a:xfrm>
            <a:off x="0" y="19812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3" name="Line 28"/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4" name="Oval 8"/>
          <p:cNvSpPr>
            <a:spLocks noChangeArrowheads="1"/>
          </p:cNvSpPr>
          <p:nvPr/>
        </p:nvSpPr>
        <p:spPr bwMode="auto">
          <a:xfrm>
            <a:off x="4495800" y="3200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95" name="Oval 9"/>
          <p:cNvSpPr>
            <a:spLocks noChangeArrowheads="1"/>
          </p:cNvSpPr>
          <p:nvPr/>
        </p:nvSpPr>
        <p:spPr bwMode="auto">
          <a:xfrm>
            <a:off x="4495800" y="5867400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96" name="TextBox 31"/>
          <p:cNvSpPr txBox="1">
            <a:spLocks noChangeArrowheads="1"/>
          </p:cNvSpPr>
          <p:nvPr/>
        </p:nvSpPr>
        <p:spPr bwMode="auto">
          <a:xfrm>
            <a:off x="914400" y="7620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latin typeface="Calibri" pitchFamily="34" charset="0"/>
              </a:rPr>
              <a:t> </a:t>
            </a:r>
          </a:p>
        </p:txBody>
      </p:sp>
      <p:sp>
        <p:nvSpPr>
          <p:cNvPr id="3097" name="TextBox 39"/>
          <p:cNvSpPr txBox="1">
            <a:spLocks noChangeArrowheads="1"/>
          </p:cNvSpPr>
          <p:nvPr/>
        </p:nvSpPr>
        <p:spPr bwMode="auto">
          <a:xfrm>
            <a:off x="0" y="152400"/>
            <a:ext cx="3886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latin typeface="Calibri" pitchFamily="34" charset="0"/>
              </a:rPr>
              <a:t>  </a:t>
            </a:r>
          </a:p>
        </p:txBody>
      </p:sp>
      <p:sp>
        <p:nvSpPr>
          <p:cNvPr id="3098" name="Line 18"/>
          <p:cNvSpPr>
            <a:spLocks noChangeShapeType="1"/>
          </p:cNvSpPr>
          <p:nvPr/>
        </p:nvSpPr>
        <p:spPr bwMode="auto">
          <a:xfrm>
            <a:off x="0" y="4419600"/>
            <a:ext cx="9144000" cy="0"/>
          </a:xfrm>
          <a:prstGeom prst="line">
            <a:avLst/>
          </a:prstGeom>
          <a:noFill/>
          <a:ln w="9525">
            <a:solidFill>
              <a:schemeClr val="tx1">
                <a:alpha val="10196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99" name="TextBox 32"/>
          <p:cNvSpPr txBox="1">
            <a:spLocks noChangeArrowheads="1"/>
          </p:cNvSpPr>
          <p:nvPr/>
        </p:nvSpPr>
        <p:spPr bwMode="auto">
          <a:xfrm>
            <a:off x="5257800" y="0"/>
            <a:ext cx="4724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  <a:p>
            <a:r>
              <a:rPr lang="en-US" sz="2400" b="1">
                <a:latin typeface="Calibri" pitchFamily="34" charset="0"/>
              </a:rPr>
              <a:t>    </a:t>
            </a:r>
          </a:p>
        </p:txBody>
      </p:sp>
      <p:sp>
        <p:nvSpPr>
          <p:cNvPr id="3100" name="TextBox 30"/>
          <p:cNvSpPr txBox="1">
            <a:spLocks noChangeArrowheads="1"/>
          </p:cNvSpPr>
          <p:nvPr/>
        </p:nvSpPr>
        <p:spPr bwMode="auto">
          <a:xfrm>
            <a:off x="0" y="6273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    </a:t>
            </a:r>
          </a:p>
        </p:txBody>
      </p:sp>
      <p:sp>
        <p:nvSpPr>
          <p:cNvPr id="3101" name="TextBox 31"/>
          <p:cNvSpPr txBox="1">
            <a:spLocks noChangeArrowheads="1"/>
          </p:cNvSpPr>
          <p:nvPr/>
        </p:nvSpPr>
        <p:spPr bwMode="auto">
          <a:xfrm>
            <a:off x="8077200" y="6338888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>
                <a:latin typeface="Calibri" pitchFamily="34" charset="0"/>
              </a:rPr>
              <a:t>   </a:t>
            </a:r>
            <a:r>
              <a:rPr lang="en-US" sz="2800" b="1" dirty="0">
                <a:latin typeface="Calibri" pitchFamily="34" charset="0"/>
              </a:rPr>
              <a:t> </a:t>
            </a:r>
          </a:p>
        </p:txBody>
      </p:sp>
      <p:sp>
        <p:nvSpPr>
          <p:cNvPr id="3102" name="TextBox 34"/>
          <p:cNvSpPr txBox="1">
            <a:spLocks noChangeArrowheads="1"/>
          </p:cNvSpPr>
          <p:nvPr/>
        </p:nvSpPr>
        <p:spPr bwMode="auto">
          <a:xfrm>
            <a:off x="4800600" y="228600"/>
            <a:ext cx="43434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n-US" sz="3000" b="1" dirty="0">
                <a:latin typeface="Calibri" pitchFamily="34" charset="0"/>
              </a:rPr>
              <a:t> </a:t>
            </a:r>
          </a:p>
          <a:p>
            <a:pPr marL="342900" indent="-342900"/>
            <a:r>
              <a:rPr lang="en-US" sz="2800" b="1" dirty="0">
                <a:latin typeface="Calibri" pitchFamily="34" charset="0"/>
              </a:rPr>
              <a:t>Objective</a:t>
            </a:r>
            <a:r>
              <a:rPr lang="en-US" sz="2800" b="1" dirty="0" smtClean="0">
                <a:latin typeface="Calibri" pitchFamily="34" charset="0"/>
              </a:rPr>
              <a:t>:</a:t>
            </a:r>
            <a:endParaRPr lang="en-US" sz="2800" dirty="0" smtClean="0">
              <a:latin typeface="Calibri" pitchFamily="34" charset="0"/>
            </a:endParaRPr>
          </a:p>
          <a:p>
            <a:pPr marL="342900" indent="-342900"/>
            <a:r>
              <a:rPr lang="en-US" sz="2800" b="1" dirty="0" smtClean="0">
                <a:latin typeface="Calibri" pitchFamily="34" charset="0"/>
              </a:rPr>
              <a:t>SWBAT review genetics concepts in preparation for the NC Common Exam</a:t>
            </a:r>
          </a:p>
          <a:p>
            <a:pPr marL="342900" indent="-342900"/>
            <a:r>
              <a:rPr lang="en-US" sz="3000" b="1" dirty="0" smtClean="0">
                <a:solidFill>
                  <a:srgbClr val="0070C0"/>
                </a:solidFill>
                <a:latin typeface="Calibri" pitchFamily="34" charset="0"/>
              </a:rPr>
              <a:t>WARM </a:t>
            </a:r>
            <a:r>
              <a:rPr lang="en-US" sz="3000" b="1" dirty="0">
                <a:solidFill>
                  <a:srgbClr val="0070C0"/>
                </a:solidFill>
                <a:latin typeface="Calibri" pitchFamily="34" charset="0"/>
              </a:rPr>
              <a:t>UP</a:t>
            </a:r>
            <a:r>
              <a:rPr lang="en-US" sz="3000" b="1" dirty="0" smtClean="0">
                <a:solidFill>
                  <a:srgbClr val="0070C0"/>
                </a:solidFill>
                <a:latin typeface="Calibri" pitchFamily="34" charset="0"/>
              </a:rPr>
              <a:t>:</a:t>
            </a:r>
          </a:p>
          <a:p>
            <a:pPr marL="342900" indent="-342900"/>
            <a:endParaRPr lang="en-US" sz="3000" b="1" dirty="0" smtClean="0">
              <a:solidFill>
                <a:srgbClr val="BE1237"/>
              </a:solidFill>
              <a:latin typeface="Calibri" pitchFamily="34" charset="0"/>
            </a:endParaRPr>
          </a:p>
          <a:p>
            <a:pPr marL="514350" indent="-514350">
              <a:buAutoNum type="arabicPeriod"/>
            </a:pPr>
            <a:r>
              <a:rPr lang="en-US" sz="3200" i="1" dirty="0" smtClean="0">
                <a:latin typeface="Calibri" pitchFamily="34" charset="0"/>
              </a:rPr>
              <a:t>Name 2 differences between plant and animal cells</a:t>
            </a:r>
          </a:p>
          <a:p>
            <a:pPr marL="514350" indent="-514350">
              <a:buAutoNum type="arabicPeriod"/>
            </a:pPr>
            <a:r>
              <a:rPr lang="en-US" sz="3200" i="1" dirty="0" smtClean="0">
                <a:latin typeface="Calibri" pitchFamily="34" charset="0"/>
              </a:rPr>
              <a:t>What is heredity?</a:t>
            </a:r>
          </a:p>
          <a:p>
            <a:pPr marL="342900" indent="-342900"/>
            <a:r>
              <a:rPr lang="en-US" sz="3000" b="1" dirty="0" smtClean="0">
                <a:latin typeface="Calibri" pitchFamily="34" charset="0"/>
              </a:rPr>
              <a:t> </a:t>
            </a:r>
            <a:endParaRPr lang="en-US" sz="3000" b="1" dirty="0">
              <a:latin typeface="Calibri" pitchFamily="34" charset="0"/>
            </a:endParaRPr>
          </a:p>
          <a:p>
            <a:pPr marL="342900" indent="-342900"/>
            <a:endParaRPr lang="en-US" sz="3000" b="1" dirty="0">
              <a:latin typeface="Calibri" pitchFamily="34" charset="0"/>
            </a:endParaRPr>
          </a:p>
          <a:p>
            <a:pPr marL="342900" indent="-342900"/>
            <a:r>
              <a:rPr lang="en-US" sz="3000" b="1" dirty="0">
                <a:latin typeface="Calibri" pitchFamily="34" charset="0"/>
              </a:rPr>
              <a:t> </a:t>
            </a:r>
          </a:p>
        </p:txBody>
      </p:sp>
      <p:sp>
        <p:nvSpPr>
          <p:cNvPr id="3103" name="TextBox 30"/>
          <p:cNvSpPr txBox="1">
            <a:spLocks noChangeArrowheads="1"/>
          </p:cNvSpPr>
          <p:nvPr/>
        </p:nvSpPr>
        <p:spPr bwMode="auto">
          <a:xfrm>
            <a:off x="4800600" y="304800"/>
            <a:ext cx="457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   </a:t>
            </a:r>
          </a:p>
        </p:txBody>
      </p:sp>
      <p:sp>
        <p:nvSpPr>
          <p:cNvPr id="2080" name="TextBox 31"/>
          <p:cNvSpPr txBox="1">
            <a:spLocks noChangeArrowheads="1"/>
          </p:cNvSpPr>
          <p:nvPr/>
        </p:nvSpPr>
        <p:spPr bwMode="auto">
          <a:xfrm>
            <a:off x="4648200" y="0"/>
            <a:ext cx="449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Calibri" pitchFamily="34" charset="0"/>
                <a:cs typeface="+mn-cs"/>
              </a:rPr>
              <a:t>Cells and Genetics Review </a:t>
            </a:r>
            <a:endParaRPr lang="en-US" sz="2800" b="1" dirty="0">
              <a:solidFill>
                <a:srgbClr val="0070C0"/>
              </a:solidFill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</a:t>
            </a:r>
            <a:r>
              <a:rPr lang="en-US" dirty="0" err="1" smtClean="0"/>
              <a:t>Extra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Extra CREDIT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Find a current event article about one of the topics we discussed this year (human body, cells and genetics, atmosphere and weather, or forces and motion)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Print out article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FF66FF"/>
                </a:solidFill>
              </a:rPr>
              <a:t>Write a ½ page summary (single spaced) of the article and how it relates to the topic (human body, cells and genetics, atmosphere and weather, or forces and motion)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600" b="1" dirty="0" smtClean="0">
                <a:solidFill>
                  <a:srgbClr val="C00000"/>
                </a:solidFill>
                <a:latin typeface="Algerian" pitchFamily="82" charset="0"/>
              </a:rPr>
              <a:t>DUE MAY 30</a:t>
            </a:r>
          </a:p>
          <a:p>
            <a:pPr algn="ctr"/>
            <a:endParaRPr lang="en-US" sz="6600" b="1" dirty="0">
              <a:solidFill>
                <a:srgbClr val="C00000"/>
              </a:solidFill>
              <a:latin typeface="Algerian" pitchFamily="82" charset="0"/>
            </a:endParaRPr>
          </a:p>
          <a:p>
            <a:pPr algn="ctr">
              <a:buNone/>
            </a:pPr>
            <a:r>
              <a:rPr lang="en-US" sz="6600" dirty="0" smtClean="0">
                <a:solidFill>
                  <a:srgbClr val="C00000"/>
                </a:solidFill>
                <a:latin typeface="Algerian" pitchFamily="82" charset="0"/>
              </a:rPr>
              <a:t>LATE WORK </a:t>
            </a:r>
          </a:p>
          <a:p>
            <a:pPr algn="ctr">
              <a:buNone/>
            </a:pPr>
            <a:r>
              <a:rPr lang="en-US" sz="6600" dirty="0" smtClean="0">
                <a:solidFill>
                  <a:srgbClr val="7030A0"/>
                </a:solidFill>
                <a:latin typeface="Algerian" pitchFamily="82" charset="0"/>
              </a:rPr>
              <a:t>WILL NOT </a:t>
            </a:r>
            <a:r>
              <a:rPr lang="en-US" sz="6600" dirty="0" smtClean="0">
                <a:solidFill>
                  <a:srgbClr val="C00000"/>
                </a:solidFill>
                <a:latin typeface="Algerian" pitchFamily="82" charset="0"/>
              </a:rPr>
              <a:t>BE ACCEPTED AFTER THIS DATE</a:t>
            </a:r>
            <a:endParaRPr lang="en-US" sz="6600" dirty="0">
              <a:solidFill>
                <a:srgbClr val="C00000"/>
              </a:solidFill>
              <a:latin typeface="Algerian" pitchFamily="8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81000" y="1143000"/>
            <a:ext cx="1676400" cy="533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2362200" y="1371600"/>
            <a:ext cx="1066800" cy="1219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334000" y="1371600"/>
            <a:ext cx="1295400" cy="1066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6781800" y="1219200"/>
            <a:ext cx="17526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Ways to Review today…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Flocabulary</a:t>
            </a:r>
            <a:r>
              <a:rPr lang="en-US" dirty="0" smtClean="0"/>
              <a:t> “Cell Rap”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Spongebob</a:t>
            </a:r>
            <a:r>
              <a:rPr lang="en-US" dirty="0" smtClean="0"/>
              <a:t> Genetics worksheet  (practicing </a:t>
            </a:r>
            <a:r>
              <a:rPr lang="en-US" dirty="0" err="1" smtClean="0"/>
              <a:t>Punnett</a:t>
            </a:r>
            <a:r>
              <a:rPr lang="en-US" dirty="0" smtClean="0"/>
              <a:t> Squares)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Genetics Vocabulary walk in the hallway (only 5 people at a time)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Crossword puzzle to complete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Rap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LISTEN to the song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http://www.flocabulary.com/cells-and-body-systems/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READ the words</a:t>
            </a:r>
          </a:p>
          <a:p>
            <a:endParaRPr lang="en-US" dirty="0" smtClean="0"/>
          </a:p>
          <a:p>
            <a:r>
              <a:rPr lang="en-US" dirty="0" smtClean="0"/>
              <a:t>FILL OUT the missing information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 Test Corrections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Same thing we did for genetics test corrections</a:t>
            </a:r>
          </a:p>
          <a:p>
            <a:endParaRPr lang="en-US" dirty="0" smtClean="0"/>
          </a:p>
          <a:p>
            <a:r>
              <a:rPr lang="en-US" dirty="0" smtClean="0"/>
              <a:t>Due by the end of this class (but shouldn’t take you that long)</a:t>
            </a:r>
          </a:p>
          <a:p>
            <a:endParaRPr lang="en-US" dirty="0" smtClean="0"/>
          </a:p>
          <a:p>
            <a:r>
              <a:rPr lang="en-US" dirty="0" smtClean="0"/>
              <a:t>If you don’t need to do corrections, put your test in your notebook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1920</Words>
  <Application>Microsoft Office PowerPoint</Application>
  <PresentationFormat>On-screen Show (4:3)</PresentationFormat>
  <Paragraphs>268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Seating Charts</vt:lpstr>
      <vt:lpstr>Seating Charts</vt:lpstr>
      <vt:lpstr>Seating Charts</vt:lpstr>
      <vt:lpstr>Slide 4</vt:lpstr>
      <vt:lpstr>Extra Extra!</vt:lpstr>
      <vt:lpstr>Slide 6</vt:lpstr>
      <vt:lpstr>Several Ways to Review today…</vt:lpstr>
      <vt:lpstr>Cell Rap</vt:lpstr>
      <vt:lpstr>Physics Test Corrections</vt:lpstr>
      <vt:lpstr>SpongeBob Genetics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anna1.poole</dc:creator>
  <cp:lastModifiedBy>pete</cp:lastModifiedBy>
  <cp:revision>18</cp:revision>
  <dcterms:created xsi:type="dcterms:W3CDTF">2013-05-14T16:56:32Z</dcterms:created>
  <dcterms:modified xsi:type="dcterms:W3CDTF">2014-05-21T12:45:28Z</dcterms:modified>
</cp:coreProperties>
</file>