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7" r:id="rId2"/>
    <p:sldId id="266" r:id="rId3"/>
    <p:sldId id="263" r:id="rId4"/>
    <p:sldId id="262" r:id="rId5"/>
    <p:sldId id="259" r:id="rId6"/>
    <p:sldId id="258" r:id="rId7"/>
    <p:sldId id="267" r:id="rId8"/>
    <p:sldId id="343" r:id="rId9"/>
    <p:sldId id="270" r:id="rId10"/>
    <p:sldId id="273" r:id="rId11"/>
    <p:sldId id="274" r:id="rId12"/>
    <p:sldId id="275"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268"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B88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A2DBBA2-DDEF-498F-87C5-A4FE06AE3C5A}" type="datetimeFigureOut">
              <a:rPr lang="en-US"/>
              <a:pPr/>
              <a:t>5/14/2014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B2E058F-ACF2-4032-A288-28B5E13F23C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196" name="Slide Number Placeholder 3"/>
          <p:cNvSpPr>
            <a:spLocks noGrp="1"/>
          </p:cNvSpPr>
          <p:nvPr>
            <p:ph type="sldNum" sz="quarter" idx="5"/>
          </p:nvPr>
        </p:nvSpPr>
        <p:spPr bwMode="auto">
          <a:ln>
            <a:miter lim="800000"/>
            <a:headEnd/>
            <a:tailEnd/>
          </a:ln>
        </p:spPr>
        <p:txBody>
          <a:bodyPr/>
          <a:lstStyle/>
          <a:p>
            <a:fld id="{F7AC1736-73DA-4744-82FC-B09DC0E55E4D}"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BE6A98-281C-4DD8-BD99-243033C43657}" type="slidenum">
              <a:rPr lang="en-US" smtClean="0"/>
              <a:pPr>
                <a:defRPr/>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65CA3-4963-43EA-9895-207D87A18C4A}" type="slidenum">
              <a:rPr lang="en-US"/>
              <a:pPr/>
              <a:t>64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pPr>
              <a:lnSpc>
                <a:spcPct val="80000"/>
              </a:lnSpc>
            </a:pPr>
            <a:r>
              <a:rPr lang="en-US" sz="1000" dirty="0">
                <a:solidFill>
                  <a:srgbClr val="0000CC"/>
                </a:solidFill>
              </a:rPr>
              <a:t>Tornados form from thunderstorms which contain one or more updrafts (upward moving air which is warm and moist). These updrafts form towering cumulonimbus clouds which race upward and cool to form ice crystals (once they reach the anvil of the thunderstorm). Downdrafts of cold air aloft also occur as the thunderstorm intensifies.</a:t>
            </a:r>
          </a:p>
          <a:p>
            <a:pPr>
              <a:lnSpc>
                <a:spcPct val="80000"/>
              </a:lnSpc>
            </a:pPr>
            <a:r>
              <a:rPr lang="en-US" sz="1000" dirty="0">
                <a:solidFill>
                  <a:srgbClr val="0000CC"/>
                </a:solidFill>
              </a:rPr>
              <a:t>	Severe thunderstorms, which is an intense thunderstorm with winds of at least 60 mph, most likely produce tornados.</a:t>
            </a:r>
          </a:p>
          <a:p>
            <a:pPr>
              <a:lnSpc>
                <a:spcPct val="80000"/>
              </a:lnSpc>
            </a:pPr>
            <a:r>
              <a:rPr lang="en-US" sz="1000" dirty="0">
                <a:solidFill>
                  <a:srgbClr val="0000CC"/>
                </a:solidFill>
              </a:rPr>
              <a:t>Tornados form from thunderstorms which contain one or more updrafts (upward moving air which is warm and moist). These updrafts form towering cumulonimbus clouds which race upward and cool to form ice crystals (once they reach the anvil of the thunderstorm). Downdrafts of cold air aloft also occur as the thunderstorm intensifies.</a:t>
            </a:r>
          </a:p>
          <a:p>
            <a:pPr>
              <a:lnSpc>
                <a:spcPct val="80000"/>
              </a:lnSpc>
            </a:pPr>
            <a:r>
              <a:rPr lang="en-US" sz="1000" dirty="0">
                <a:solidFill>
                  <a:srgbClr val="0000CC"/>
                </a:solidFill>
              </a:rPr>
              <a:t>	Severe thunderstorms, which is an intense thunderstorm with winds of at least 60 mph, most likely produce tornados.</a:t>
            </a:r>
          </a:p>
          <a:p>
            <a:pPr>
              <a:lnSpc>
                <a:spcPct val="80000"/>
              </a:lnSpc>
            </a:pPr>
            <a:endParaRPr lang="en-US" sz="1000" dirty="0">
              <a:solidFill>
                <a:srgbClr val="0000CC"/>
              </a:solidFill>
            </a:endParaRPr>
          </a:p>
          <a:p>
            <a:pPr>
              <a:lnSpc>
                <a:spcPct val="80000"/>
              </a:lnSpc>
            </a:pPr>
            <a:r>
              <a:rPr lang="en-US" sz="1000" dirty="0"/>
              <a:t>A thunderstorm capable of producing a tornado requires key ingredients such as: warm moist air, cold air aloft, sometime of wind shear(provides vertical motion) and instability high in the atmosphere, and a trigger.</a:t>
            </a:r>
          </a:p>
          <a:p>
            <a:pPr>
              <a:lnSpc>
                <a:spcPct val="80000"/>
              </a:lnSpc>
            </a:pPr>
            <a:r>
              <a:rPr lang="en-US" sz="1000" dirty="0"/>
              <a:t>	</a:t>
            </a:r>
            <a:r>
              <a:rPr lang="en-US" sz="1000" dirty="0" err="1"/>
              <a:t>Tornadic</a:t>
            </a:r>
            <a:r>
              <a:rPr lang="en-US" sz="1000" dirty="0"/>
              <a:t> thunderstorms usually occur where cold fronts clash with warm fronts over the Southern Great Plains.</a:t>
            </a:r>
          </a:p>
          <a:p>
            <a:pPr>
              <a:lnSpc>
                <a:spcPct val="80000"/>
              </a:lnSpc>
            </a:pPr>
            <a:r>
              <a:rPr lang="en-US" sz="1000" dirty="0"/>
              <a:t>	Rising updrafts begin to rotate as wind speed changes with direction and height in the thunderstorm. Along the surface of the earth a horizontal rotating column of air  is moved vertically to form a shaft which rotates up through the thunderstorm. This area is where most tornados form.</a:t>
            </a:r>
          </a:p>
          <a:p>
            <a:pPr>
              <a:lnSpc>
                <a:spcPct val="80000"/>
              </a:lnSpc>
            </a:pPr>
            <a:r>
              <a:rPr lang="en-US" sz="1000" dirty="0"/>
              <a:t>At some point this rotation becomes so intense that a rotating wall cloud descends from the thunderstorm eventually forming a vortex known as a funnel.</a:t>
            </a:r>
          </a:p>
          <a:p>
            <a:pPr>
              <a:lnSpc>
                <a:spcPct val="80000"/>
              </a:lnSpc>
            </a:pPr>
            <a:r>
              <a:rPr lang="en-US" sz="1000" dirty="0"/>
              <a:t>	This funnel extends downward to the ground where it is officially deemed a tornado</a:t>
            </a:r>
          </a:p>
          <a:p>
            <a:pPr>
              <a:lnSpc>
                <a:spcPct val="80000"/>
              </a:lnSpc>
            </a:pPr>
            <a:r>
              <a:rPr lang="en-US" sz="1000" dirty="0"/>
              <a:t>	Tornados often are spawned by large thunderstorms known as a </a:t>
            </a:r>
            <a:r>
              <a:rPr lang="en-US" sz="1000" dirty="0" err="1"/>
              <a:t>mesocylclone</a:t>
            </a:r>
            <a:endParaRPr lang="en-US" sz="1000" dirty="0"/>
          </a:p>
          <a:p>
            <a:pPr>
              <a:lnSpc>
                <a:spcPct val="80000"/>
              </a:lnSpc>
            </a:pPr>
            <a:r>
              <a:rPr lang="en-US" sz="1000" dirty="0"/>
              <a:t>	A </a:t>
            </a:r>
            <a:r>
              <a:rPr lang="en-US" sz="1000" dirty="0" err="1"/>
              <a:t>mesocyclone</a:t>
            </a:r>
            <a:r>
              <a:rPr lang="en-US" sz="1000" dirty="0"/>
              <a:t> is a violent thunderstorm in which the entire storm or cell complex is rotating, which gives it a predisposition to produce tornados</a:t>
            </a:r>
          </a:p>
          <a:p>
            <a:pPr>
              <a:lnSpc>
                <a:spcPct val="80000"/>
              </a:lnSpc>
            </a:pPr>
            <a:r>
              <a:rPr lang="en-US" sz="1000" dirty="0"/>
              <a:t>	</a:t>
            </a:r>
            <a:r>
              <a:rPr lang="en-US" sz="1000" dirty="0" err="1"/>
              <a:t>Mesocyclonic</a:t>
            </a:r>
            <a:r>
              <a:rPr lang="en-US" sz="1000" dirty="0"/>
              <a:t> thunderstorms are also known as “</a:t>
            </a:r>
            <a:r>
              <a:rPr lang="en-US" sz="1000" dirty="0" err="1"/>
              <a:t>supercells</a:t>
            </a:r>
            <a:r>
              <a:rPr lang="en-US" sz="1000" dirty="0"/>
              <a:t>”</a:t>
            </a:r>
          </a:p>
          <a:p>
            <a:pPr>
              <a:lnSpc>
                <a:spcPct val="80000"/>
              </a:lnSpc>
            </a:pPr>
            <a:endParaRPr lang="en-US" sz="1000" dirty="0"/>
          </a:p>
          <a:p>
            <a:pPr>
              <a:lnSpc>
                <a:spcPct val="80000"/>
              </a:lnSpc>
            </a:pPr>
            <a:endParaRPr lang="en-US" sz="1000" dirty="0"/>
          </a:p>
          <a:p>
            <a:pPr>
              <a:lnSpc>
                <a:spcPct val="80000"/>
              </a:lnSpc>
            </a:pPr>
            <a:endParaRPr lang="en-US" sz="1000" dirty="0">
              <a:solidFill>
                <a:srgbClr val="0000CC"/>
              </a:solidFill>
            </a:endParaRPr>
          </a:p>
          <a:p>
            <a:pPr>
              <a:lnSpc>
                <a:spcPct val="80000"/>
              </a:lnSpc>
            </a:pPr>
            <a:endParaRPr lang="en-US" sz="1000" dirty="0">
              <a:solidFill>
                <a:srgbClr val="0000CC"/>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2B801DD-B5F8-490E-B7A7-CCC24AC849A9}" type="datetimeFigureOut">
              <a:rPr lang="en-US"/>
              <a:pPr/>
              <a:t>5/14/2014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11CFE7-2A46-42CA-AB96-F434828C8F7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3AC2B9-16DC-4A1C-8BE0-564E8CDEEF75}" type="datetimeFigureOut">
              <a:rPr lang="en-US"/>
              <a:pPr/>
              <a:t>5/14/2014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160358-5F84-46A8-8248-6A822AC298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D50C6CD-DAF3-4A0F-85A0-451DFB34BDF6}" type="datetimeFigureOut">
              <a:rPr lang="en-US"/>
              <a:pPr/>
              <a:t>5/14/2014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0705D3-C803-498D-825F-1A5161AB706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B372334-7536-410B-8CFF-A106D0FE78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B66F0C-789F-4F96-A604-2572D1F98964}" type="datetimeFigureOut">
              <a:rPr lang="en-US"/>
              <a:pPr/>
              <a:t>5/14/2014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F67ABD-27F6-4447-9FDC-4CFBA3AC34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BB38A1E-6B19-414D-8D16-E2A15880EF47}" type="datetimeFigureOut">
              <a:rPr lang="en-US"/>
              <a:pPr/>
              <a:t>5/14/2014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24342C-7129-4199-A116-7711082A05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0C08B4E-591B-46F2-AE5B-EE2D2A9FAA89}" type="datetimeFigureOut">
              <a:rPr lang="en-US"/>
              <a:pPr/>
              <a:t>5/14/2014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A0DCF23-5E8C-48F2-9DB3-E38A302A55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4510C80-D11F-49F9-9E30-E7E4509456E1}" type="datetimeFigureOut">
              <a:rPr lang="en-US"/>
              <a:pPr/>
              <a:t>5/14/2014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2C84D41-9590-4241-BFDE-1FCA03DD0A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B229F71-EAEF-424A-BB16-8624105D18E4}" type="datetimeFigureOut">
              <a:rPr lang="en-US"/>
              <a:pPr/>
              <a:t>5/14/2014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84B96F40-190C-4A5B-9E17-85D36DB6C7B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626A44-98F3-40B6-895D-E3A3843AB6D5}" type="datetimeFigureOut">
              <a:rPr lang="en-US"/>
              <a:pPr/>
              <a:t>5/14/2014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F8EDDFF-BF87-4A9B-A4CB-513D0091C2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5E86103-422F-48BF-AEF1-D2FE068B6817}" type="datetimeFigureOut">
              <a:rPr lang="en-US"/>
              <a:pPr/>
              <a:t>5/14/2014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EFCC23D-7886-495C-A8E8-19DE5E4A7CF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B87A2EB-7184-40C3-8023-EE2866C29356}" type="datetimeFigureOut">
              <a:rPr lang="en-US"/>
              <a:pPr/>
              <a:t>5/14/2014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5497362-BABA-42A5-9A0B-EFF6D3D9A3D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14C5154B-57BA-49C0-8997-F7DB28298B98}" type="datetimeFigureOut">
              <a:rPr lang="en-US"/>
              <a:pPr/>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9C213E2-AEFA-483B-ADBC-946A9BCC4F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lasszone.com/books/earth_science/terc/content/visualizations/es1904/es1904page01.cf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youtube.com/watch?v=Ye45DGkqUkE&amp;feature=relate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hschool.com/atschool/phsciexp/active_art/weather_fronts/" TargetMode="External"/><Relationship Id="rId2" Type="http://schemas.openxmlformats.org/officeDocument/2006/relationships/hyperlink" Target="http://www.classzone.com/books/earth_science/terc/content/visualizations/es2002/es2002page01.cf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app.discoveryeducation.com/search?Ntt=weather+front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video.nationalgeographic.com/video/environment/environment-natural-disasters/tornadoes/tornadoes-101/"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gif"/></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youtube.com/watch?v=OwnoeBZIqYE&amp;feature=youtu.be"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youtu.be/zP4rgvu4x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Line 4"/>
          <p:cNvSpPr>
            <a:spLocks noChangeShapeType="1"/>
          </p:cNvSpPr>
          <p:nvPr/>
        </p:nvSpPr>
        <p:spPr bwMode="auto">
          <a:xfrm>
            <a:off x="0" y="1066800"/>
            <a:ext cx="9144000" cy="0"/>
          </a:xfrm>
          <a:prstGeom prst="line">
            <a:avLst/>
          </a:prstGeom>
          <a:noFill/>
          <a:ln w="9525">
            <a:solidFill>
              <a:schemeClr val="tx1">
                <a:alpha val="10196"/>
              </a:schemeClr>
            </a:solidFill>
            <a:round/>
            <a:headEnd/>
            <a:tailEnd/>
          </a:ln>
        </p:spPr>
        <p:txBody>
          <a:bodyPr/>
          <a:lstStyle/>
          <a:p>
            <a:endParaRPr lang="en-US"/>
          </a:p>
        </p:txBody>
      </p:sp>
      <p:sp>
        <p:nvSpPr>
          <p:cNvPr id="3075" name="Line 5"/>
          <p:cNvSpPr>
            <a:spLocks noChangeShapeType="1"/>
          </p:cNvSpPr>
          <p:nvPr/>
        </p:nvSpPr>
        <p:spPr bwMode="auto">
          <a:xfrm>
            <a:off x="4648200" y="0"/>
            <a:ext cx="0" cy="6858000"/>
          </a:xfrm>
          <a:prstGeom prst="line">
            <a:avLst/>
          </a:prstGeom>
          <a:noFill/>
          <a:ln w="9525">
            <a:solidFill>
              <a:schemeClr val="tx1"/>
            </a:solidFill>
            <a:round/>
            <a:headEnd/>
            <a:tailEnd/>
          </a:ln>
        </p:spPr>
        <p:txBody>
          <a:bodyPr/>
          <a:lstStyle/>
          <a:p>
            <a:endParaRPr lang="en-US"/>
          </a:p>
        </p:txBody>
      </p:sp>
      <p:sp>
        <p:nvSpPr>
          <p:cNvPr id="3076" name="Oval 7"/>
          <p:cNvSpPr>
            <a:spLocks noChangeArrowheads="1"/>
          </p:cNvSpPr>
          <p:nvPr/>
        </p:nvSpPr>
        <p:spPr bwMode="auto">
          <a:xfrm>
            <a:off x="4495800" y="914400"/>
            <a:ext cx="304800" cy="3048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077" name="Line 10"/>
          <p:cNvSpPr>
            <a:spLocks noChangeShapeType="1"/>
          </p:cNvSpPr>
          <p:nvPr/>
        </p:nvSpPr>
        <p:spPr bwMode="auto">
          <a:xfrm>
            <a:off x="0" y="1371600"/>
            <a:ext cx="9144000" cy="0"/>
          </a:xfrm>
          <a:prstGeom prst="line">
            <a:avLst/>
          </a:prstGeom>
          <a:noFill/>
          <a:ln w="9525">
            <a:solidFill>
              <a:schemeClr val="tx1">
                <a:alpha val="10196"/>
              </a:schemeClr>
            </a:solidFill>
            <a:round/>
            <a:headEnd/>
            <a:tailEnd/>
          </a:ln>
        </p:spPr>
        <p:txBody>
          <a:bodyPr/>
          <a:lstStyle/>
          <a:p>
            <a:endParaRPr lang="en-US"/>
          </a:p>
        </p:txBody>
      </p:sp>
      <p:sp>
        <p:nvSpPr>
          <p:cNvPr id="3078" name="Line 12"/>
          <p:cNvSpPr>
            <a:spLocks noChangeShapeType="1"/>
          </p:cNvSpPr>
          <p:nvPr/>
        </p:nvSpPr>
        <p:spPr bwMode="auto">
          <a:xfrm>
            <a:off x="0" y="6629400"/>
            <a:ext cx="9144000" cy="0"/>
          </a:xfrm>
          <a:prstGeom prst="line">
            <a:avLst/>
          </a:prstGeom>
          <a:noFill/>
          <a:ln w="9525">
            <a:solidFill>
              <a:schemeClr val="tx1">
                <a:alpha val="10196"/>
              </a:schemeClr>
            </a:solidFill>
            <a:round/>
            <a:headEnd/>
            <a:tailEnd/>
          </a:ln>
        </p:spPr>
        <p:txBody>
          <a:bodyPr/>
          <a:lstStyle/>
          <a:p>
            <a:endParaRPr lang="en-US"/>
          </a:p>
        </p:txBody>
      </p:sp>
      <p:sp>
        <p:nvSpPr>
          <p:cNvPr id="3079" name="Line 13"/>
          <p:cNvSpPr>
            <a:spLocks noChangeShapeType="1"/>
          </p:cNvSpPr>
          <p:nvPr/>
        </p:nvSpPr>
        <p:spPr bwMode="auto">
          <a:xfrm>
            <a:off x="0" y="6019800"/>
            <a:ext cx="9144000" cy="0"/>
          </a:xfrm>
          <a:prstGeom prst="line">
            <a:avLst/>
          </a:prstGeom>
          <a:noFill/>
          <a:ln w="9525">
            <a:solidFill>
              <a:schemeClr val="tx1">
                <a:alpha val="10196"/>
              </a:schemeClr>
            </a:solidFill>
            <a:round/>
            <a:headEnd/>
            <a:tailEnd/>
          </a:ln>
        </p:spPr>
        <p:txBody>
          <a:bodyPr/>
          <a:lstStyle/>
          <a:p>
            <a:endParaRPr lang="en-US"/>
          </a:p>
        </p:txBody>
      </p:sp>
      <p:sp>
        <p:nvSpPr>
          <p:cNvPr id="3080" name="Line 14"/>
          <p:cNvSpPr>
            <a:spLocks noChangeShapeType="1"/>
          </p:cNvSpPr>
          <p:nvPr/>
        </p:nvSpPr>
        <p:spPr bwMode="auto">
          <a:xfrm>
            <a:off x="1143000" y="6324600"/>
            <a:ext cx="9144000" cy="0"/>
          </a:xfrm>
          <a:prstGeom prst="line">
            <a:avLst/>
          </a:prstGeom>
          <a:noFill/>
          <a:ln w="9525">
            <a:solidFill>
              <a:schemeClr val="tx1">
                <a:alpha val="10196"/>
              </a:schemeClr>
            </a:solidFill>
            <a:round/>
            <a:headEnd/>
            <a:tailEnd/>
          </a:ln>
        </p:spPr>
        <p:txBody>
          <a:bodyPr/>
          <a:lstStyle/>
          <a:p>
            <a:endParaRPr lang="en-US"/>
          </a:p>
        </p:txBody>
      </p:sp>
      <p:sp>
        <p:nvSpPr>
          <p:cNvPr id="3081" name="Line 15"/>
          <p:cNvSpPr>
            <a:spLocks noChangeShapeType="1"/>
          </p:cNvSpPr>
          <p:nvPr/>
        </p:nvSpPr>
        <p:spPr bwMode="auto">
          <a:xfrm>
            <a:off x="0" y="5029200"/>
            <a:ext cx="9144000" cy="0"/>
          </a:xfrm>
          <a:prstGeom prst="line">
            <a:avLst/>
          </a:prstGeom>
          <a:noFill/>
          <a:ln w="9525">
            <a:solidFill>
              <a:schemeClr val="tx1">
                <a:alpha val="10196"/>
              </a:schemeClr>
            </a:solidFill>
            <a:round/>
            <a:headEnd/>
            <a:tailEnd/>
          </a:ln>
        </p:spPr>
        <p:txBody>
          <a:bodyPr/>
          <a:lstStyle/>
          <a:p>
            <a:endParaRPr lang="en-US"/>
          </a:p>
        </p:txBody>
      </p:sp>
      <p:sp>
        <p:nvSpPr>
          <p:cNvPr id="3082" name="Line 16"/>
          <p:cNvSpPr>
            <a:spLocks noChangeShapeType="1"/>
          </p:cNvSpPr>
          <p:nvPr/>
        </p:nvSpPr>
        <p:spPr bwMode="auto">
          <a:xfrm>
            <a:off x="0" y="5334000"/>
            <a:ext cx="9144000" cy="0"/>
          </a:xfrm>
          <a:prstGeom prst="line">
            <a:avLst/>
          </a:prstGeom>
          <a:noFill/>
          <a:ln w="9525">
            <a:solidFill>
              <a:schemeClr val="tx1">
                <a:alpha val="10196"/>
              </a:schemeClr>
            </a:solidFill>
            <a:round/>
            <a:headEnd/>
            <a:tailEnd/>
          </a:ln>
        </p:spPr>
        <p:txBody>
          <a:bodyPr/>
          <a:lstStyle/>
          <a:p>
            <a:endParaRPr lang="en-US"/>
          </a:p>
        </p:txBody>
      </p:sp>
      <p:sp>
        <p:nvSpPr>
          <p:cNvPr id="3083" name="Line 17"/>
          <p:cNvSpPr>
            <a:spLocks noChangeShapeType="1"/>
          </p:cNvSpPr>
          <p:nvPr/>
        </p:nvSpPr>
        <p:spPr bwMode="auto">
          <a:xfrm>
            <a:off x="0" y="5715000"/>
            <a:ext cx="9144000" cy="0"/>
          </a:xfrm>
          <a:prstGeom prst="line">
            <a:avLst/>
          </a:prstGeom>
          <a:noFill/>
          <a:ln w="9525">
            <a:solidFill>
              <a:schemeClr val="tx1">
                <a:alpha val="10196"/>
              </a:schemeClr>
            </a:solidFill>
            <a:round/>
            <a:headEnd/>
            <a:tailEnd/>
          </a:ln>
        </p:spPr>
        <p:txBody>
          <a:bodyPr/>
          <a:lstStyle/>
          <a:p>
            <a:endParaRPr lang="en-US"/>
          </a:p>
        </p:txBody>
      </p:sp>
      <p:sp>
        <p:nvSpPr>
          <p:cNvPr id="3084" name="Line 18"/>
          <p:cNvSpPr>
            <a:spLocks noChangeShapeType="1"/>
          </p:cNvSpPr>
          <p:nvPr/>
        </p:nvSpPr>
        <p:spPr bwMode="auto">
          <a:xfrm>
            <a:off x="0" y="4114800"/>
            <a:ext cx="9144000" cy="0"/>
          </a:xfrm>
          <a:prstGeom prst="line">
            <a:avLst/>
          </a:prstGeom>
          <a:noFill/>
          <a:ln w="9525">
            <a:solidFill>
              <a:schemeClr val="tx1">
                <a:alpha val="10196"/>
              </a:schemeClr>
            </a:solidFill>
            <a:round/>
            <a:headEnd/>
            <a:tailEnd/>
          </a:ln>
        </p:spPr>
        <p:txBody>
          <a:bodyPr/>
          <a:lstStyle/>
          <a:p>
            <a:endParaRPr lang="en-US"/>
          </a:p>
        </p:txBody>
      </p:sp>
      <p:sp>
        <p:nvSpPr>
          <p:cNvPr id="3085" name="Line 20"/>
          <p:cNvSpPr>
            <a:spLocks noChangeShapeType="1"/>
          </p:cNvSpPr>
          <p:nvPr/>
        </p:nvSpPr>
        <p:spPr bwMode="auto">
          <a:xfrm>
            <a:off x="0" y="4724400"/>
            <a:ext cx="9144000" cy="0"/>
          </a:xfrm>
          <a:prstGeom prst="line">
            <a:avLst/>
          </a:prstGeom>
          <a:noFill/>
          <a:ln w="9525">
            <a:solidFill>
              <a:schemeClr val="tx1">
                <a:alpha val="10196"/>
              </a:schemeClr>
            </a:solidFill>
            <a:round/>
            <a:headEnd/>
            <a:tailEnd/>
          </a:ln>
        </p:spPr>
        <p:txBody>
          <a:bodyPr/>
          <a:lstStyle/>
          <a:p>
            <a:endParaRPr lang="en-US"/>
          </a:p>
        </p:txBody>
      </p:sp>
      <p:sp>
        <p:nvSpPr>
          <p:cNvPr id="3086" name="Line 21"/>
          <p:cNvSpPr>
            <a:spLocks noChangeShapeType="1"/>
          </p:cNvSpPr>
          <p:nvPr/>
        </p:nvSpPr>
        <p:spPr bwMode="auto">
          <a:xfrm>
            <a:off x="-76200" y="3200400"/>
            <a:ext cx="9144000" cy="0"/>
          </a:xfrm>
          <a:prstGeom prst="line">
            <a:avLst/>
          </a:prstGeom>
          <a:noFill/>
          <a:ln w="9525">
            <a:solidFill>
              <a:schemeClr val="tx1">
                <a:alpha val="10196"/>
              </a:schemeClr>
            </a:solidFill>
            <a:round/>
            <a:headEnd/>
            <a:tailEnd/>
          </a:ln>
        </p:spPr>
        <p:txBody>
          <a:bodyPr/>
          <a:lstStyle/>
          <a:p>
            <a:endParaRPr lang="en-US"/>
          </a:p>
        </p:txBody>
      </p:sp>
      <p:sp>
        <p:nvSpPr>
          <p:cNvPr id="3087" name="Line 22"/>
          <p:cNvSpPr>
            <a:spLocks noChangeShapeType="1"/>
          </p:cNvSpPr>
          <p:nvPr/>
        </p:nvSpPr>
        <p:spPr bwMode="auto">
          <a:xfrm>
            <a:off x="0" y="3505200"/>
            <a:ext cx="9144000" cy="0"/>
          </a:xfrm>
          <a:prstGeom prst="line">
            <a:avLst/>
          </a:prstGeom>
          <a:noFill/>
          <a:ln w="9525">
            <a:solidFill>
              <a:schemeClr val="tx1">
                <a:alpha val="10196"/>
              </a:schemeClr>
            </a:solidFill>
            <a:round/>
            <a:headEnd/>
            <a:tailEnd/>
          </a:ln>
        </p:spPr>
        <p:txBody>
          <a:bodyPr/>
          <a:lstStyle/>
          <a:p>
            <a:endParaRPr lang="en-US"/>
          </a:p>
        </p:txBody>
      </p:sp>
      <p:sp>
        <p:nvSpPr>
          <p:cNvPr id="3088" name="Line 23"/>
          <p:cNvSpPr>
            <a:spLocks noChangeShapeType="1"/>
          </p:cNvSpPr>
          <p:nvPr/>
        </p:nvSpPr>
        <p:spPr bwMode="auto">
          <a:xfrm>
            <a:off x="0" y="3810000"/>
            <a:ext cx="9144000" cy="0"/>
          </a:xfrm>
          <a:prstGeom prst="line">
            <a:avLst/>
          </a:prstGeom>
          <a:noFill/>
          <a:ln w="9525">
            <a:solidFill>
              <a:schemeClr val="tx1">
                <a:alpha val="10196"/>
              </a:schemeClr>
            </a:solidFill>
            <a:round/>
            <a:headEnd/>
            <a:tailEnd/>
          </a:ln>
        </p:spPr>
        <p:txBody>
          <a:bodyPr/>
          <a:lstStyle/>
          <a:p>
            <a:endParaRPr lang="en-US"/>
          </a:p>
        </p:txBody>
      </p:sp>
      <p:sp>
        <p:nvSpPr>
          <p:cNvPr id="3089" name="Line 24"/>
          <p:cNvSpPr>
            <a:spLocks noChangeShapeType="1"/>
          </p:cNvSpPr>
          <p:nvPr/>
        </p:nvSpPr>
        <p:spPr bwMode="auto">
          <a:xfrm>
            <a:off x="0" y="2286000"/>
            <a:ext cx="9144000" cy="0"/>
          </a:xfrm>
          <a:prstGeom prst="line">
            <a:avLst/>
          </a:prstGeom>
          <a:noFill/>
          <a:ln w="9525">
            <a:solidFill>
              <a:schemeClr val="tx1">
                <a:alpha val="10196"/>
              </a:schemeClr>
            </a:solidFill>
            <a:round/>
            <a:headEnd/>
            <a:tailEnd/>
          </a:ln>
        </p:spPr>
        <p:txBody>
          <a:bodyPr/>
          <a:lstStyle/>
          <a:p>
            <a:endParaRPr lang="en-US"/>
          </a:p>
        </p:txBody>
      </p:sp>
      <p:sp>
        <p:nvSpPr>
          <p:cNvPr id="3090" name="Line 25"/>
          <p:cNvSpPr>
            <a:spLocks noChangeShapeType="1"/>
          </p:cNvSpPr>
          <p:nvPr/>
        </p:nvSpPr>
        <p:spPr bwMode="auto">
          <a:xfrm>
            <a:off x="0" y="2590800"/>
            <a:ext cx="9144000" cy="0"/>
          </a:xfrm>
          <a:prstGeom prst="line">
            <a:avLst/>
          </a:prstGeom>
          <a:noFill/>
          <a:ln w="9525">
            <a:solidFill>
              <a:schemeClr val="tx1">
                <a:alpha val="10196"/>
              </a:schemeClr>
            </a:solidFill>
            <a:round/>
            <a:headEnd/>
            <a:tailEnd/>
          </a:ln>
        </p:spPr>
        <p:txBody>
          <a:bodyPr/>
          <a:lstStyle/>
          <a:p>
            <a:endParaRPr lang="en-US"/>
          </a:p>
        </p:txBody>
      </p:sp>
      <p:sp>
        <p:nvSpPr>
          <p:cNvPr id="3091" name="Line 26"/>
          <p:cNvSpPr>
            <a:spLocks noChangeShapeType="1"/>
          </p:cNvSpPr>
          <p:nvPr/>
        </p:nvSpPr>
        <p:spPr bwMode="auto">
          <a:xfrm>
            <a:off x="0" y="2895600"/>
            <a:ext cx="9144000" cy="0"/>
          </a:xfrm>
          <a:prstGeom prst="line">
            <a:avLst/>
          </a:prstGeom>
          <a:noFill/>
          <a:ln w="9525">
            <a:solidFill>
              <a:schemeClr val="tx1">
                <a:alpha val="10196"/>
              </a:schemeClr>
            </a:solidFill>
            <a:round/>
            <a:headEnd/>
            <a:tailEnd/>
          </a:ln>
        </p:spPr>
        <p:txBody>
          <a:bodyPr/>
          <a:lstStyle/>
          <a:p>
            <a:endParaRPr lang="en-US"/>
          </a:p>
        </p:txBody>
      </p:sp>
      <p:sp>
        <p:nvSpPr>
          <p:cNvPr id="3092" name="Line 27"/>
          <p:cNvSpPr>
            <a:spLocks noChangeShapeType="1"/>
          </p:cNvSpPr>
          <p:nvPr/>
        </p:nvSpPr>
        <p:spPr bwMode="auto">
          <a:xfrm>
            <a:off x="0" y="1981200"/>
            <a:ext cx="9144000" cy="0"/>
          </a:xfrm>
          <a:prstGeom prst="line">
            <a:avLst/>
          </a:prstGeom>
          <a:noFill/>
          <a:ln w="9525">
            <a:solidFill>
              <a:schemeClr val="tx1">
                <a:alpha val="10196"/>
              </a:schemeClr>
            </a:solidFill>
            <a:round/>
            <a:headEnd/>
            <a:tailEnd/>
          </a:ln>
        </p:spPr>
        <p:txBody>
          <a:bodyPr/>
          <a:lstStyle/>
          <a:p>
            <a:endParaRPr lang="en-US"/>
          </a:p>
        </p:txBody>
      </p:sp>
      <p:sp>
        <p:nvSpPr>
          <p:cNvPr id="3093" name="Line 28"/>
          <p:cNvSpPr>
            <a:spLocks noChangeShapeType="1"/>
          </p:cNvSpPr>
          <p:nvPr/>
        </p:nvSpPr>
        <p:spPr bwMode="auto">
          <a:xfrm>
            <a:off x="0" y="1676400"/>
            <a:ext cx="9144000" cy="0"/>
          </a:xfrm>
          <a:prstGeom prst="line">
            <a:avLst/>
          </a:prstGeom>
          <a:noFill/>
          <a:ln w="9525">
            <a:solidFill>
              <a:schemeClr val="tx1">
                <a:alpha val="10196"/>
              </a:schemeClr>
            </a:solidFill>
            <a:round/>
            <a:headEnd/>
            <a:tailEnd/>
          </a:ln>
        </p:spPr>
        <p:txBody>
          <a:bodyPr/>
          <a:lstStyle/>
          <a:p>
            <a:endParaRPr lang="en-US"/>
          </a:p>
        </p:txBody>
      </p:sp>
      <p:sp>
        <p:nvSpPr>
          <p:cNvPr id="3094" name="Oval 8"/>
          <p:cNvSpPr>
            <a:spLocks noChangeArrowheads="1"/>
          </p:cNvSpPr>
          <p:nvPr/>
        </p:nvSpPr>
        <p:spPr bwMode="auto">
          <a:xfrm>
            <a:off x="4495800" y="3200400"/>
            <a:ext cx="304800" cy="3048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095" name="Oval 9"/>
          <p:cNvSpPr>
            <a:spLocks noChangeArrowheads="1"/>
          </p:cNvSpPr>
          <p:nvPr/>
        </p:nvSpPr>
        <p:spPr bwMode="auto">
          <a:xfrm>
            <a:off x="4495800" y="5867400"/>
            <a:ext cx="304800" cy="3048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096" name="TextBox 31"/>
          <p:cNvSpPr txBox="1">
            <a:spLocks noChangeArrowheads="1"/>
          </p:cNvSpPr>
          <p:nvPr/>
        </p:nvSpPr>
        <p:spPr bwMode="auto">
          <a:xfrm>
            <a:off x="914400" y="762000"/>
            <a:ext cx="3124200" cy="307975"/>
          </a:xfrm>
          <a:prstGeom prst="rect">
            <a:avLst/>
          </a:prstGeom>
          <a:noFill/>
          <a:ln w="9525">
            <a:noFill/>
            <a:miter lim="800000"/>
            <a:headEnd/>
            <a:tailEnd/>
          </a:ln>
        </p:spPr>
        <p:txBody>
          <a:bodyPr>
            <a:spAutoFit/>
          </a:bodyPr>
          <a:lstStyle/>
          <a:p>
            <a:pPr algn="ctr"/>
            <a:r>
              <a:rPr lang="en-US" sz="1400" b="1">
                <a:latin typeface="Calibri" pitchFamily="34" charset="0"/>
              </a:rPr>
              <a:t> </a:t>
            </a:r>
          </a:p>
        </p:txBody>
      </p:sp>
      <p:sp>
        <p:nvSpPr>
          <p:cNvPr id="3097" name="TextBox 39"/>
          <p:cNvSpPr txBox="1">
            <a:spLocks noChangeArrowheads="1"/>
          </p:cNvSpPr>
          <p:nvPr/>
        </p:nvSpPr>
        <p:spPr bwMode="auto">
          <a:xfrm>
            <a:off x="0" y="152400"/>
            <a:ext cx="3886200" cy="523875"/>
          </a:xfrm>
          <a:prstGeom prst="rect">
            <a:avLst/>
          </a:prstGeom>
          <a:noFill/>
          <a:ln w="9525">
            <a:noFill/>
            <a:miter lim="800000"/>
            <a:headEnd/>
            <a:tailEnd/>
          </a:ln>
        </p:spPr>
        <p:txBody>
          <a:bodyPr>
            <a:spAutoFit/>
          </a:bodyPr>
          <a:lstStyle/>
          <a:p>
            <a:r>
              <a:rPr lang="en-US" sz="2800">
                <a:latin typeface="Calibri" pitchFamily="34" charset="0"/>
              </a:rPr>
              <a:t>  </a:t>
            </a:r>
          </a:p>
        </p:txBody>
      </p:sp>
      <p:sp>
        <p:nvSpPr>
          <p:cNvPr id="3098" name="Line 18"/>
          <p:cNvSpPr>
            <a:spLocks noChangeShapeType="1"/>
          </p:cNvSpPr>
          <p:nvPr/>
        </p:nvSpPr>
        <p:spPr bwMode="auto">
          <a:xfrm>
            <a:off x="0" y="4419600"/>
            <a:ext cx="9144000" cy="0"/>
          </a:xfrm>
          <a:prstGeom prst="line">
            <a:avLst/>
          </a:prstGeom>
          <a:noFill/>
          <a:ln w="9525">
            <a:solidFill>
              <a:schemeClr val="tx1">
                <a:alpha val="10196"/>
              </a:schemeClr>
            </a:solidFill>
            <a:round/>
            <a:headEnd/>
            <a:tailEnd/>
          </a:ln>
        </p:spPr>
        <p:txBody>
          <a:bodyPr/>
          <a:lstStyle/>
          <a:p>
            <a:endParaRPr lang="en-US"/>
          </a:p>
        </p:txBody>
      </p:sp>
      <p:sp>
        <p:nvSpPr>
          <p:cNvPr id="3099" name="TextBox 32"/>
          <p:cNvSpPr txBox="1">
            <a:spLocks noChangeArrowheads="1"/>
          </p:cNvSpPr>
          <p:nvPr/>
        </p:nvSpPr>
        <p:spPr bwMode="auto">
          <a:xfrm>
            <a:off x="5410200" y="228600"/>
            <a:ext cx="2667000" cy="461963"/>
          </a:xfrm>
          <a:prstGeom prst="rect">
            <a:avLst/>
          </a:prstGeom>
          <a:noFill/>
          <a:ln w="9525">
            <a:noFill/>
            <a:miter lim="800000"/>
            <a:headEnd/>
            <a:tailEnd/>
          </a:ln>
        </p:spPr>
        <p:txBody>
          <a:bodyPr>
            <a:spAutoFit/>
          </a:bodyPr>
          <a:lstStyle/>
          <a:p>
            <a:r>
              <a:rPr lang="en-US" sz="2400" b="1">
                <a:latin typeface="Calibri" pitchFamily="34" charset="0"/>
              </a:rPr>
              <a:t>Weather Review</a:t>
            </a:r>
            <a:endParaRPr lang="en-US">
              <a:latin typeface="Calibri" pitchFamily="34" charset="0"/>
            </a:endParaRPr>
          </a:p>
        </p:txBody>
      </p:sp>
      <p:sp>
        <p:nvSpPr>
          <p:cNvPr id="3100" name="TextBox 30"/>
          <p:cNvSpPr txBox="1">
            <a:spLocks noChangeArrowheads="1"/>
          </p:cNvSpPr>
          <p:nvPr/>
        </p:nvSpPr>
        <p:spPr bwMode="auto">
          <a:xfrm>
            <a:off x="0" y="5638800"/>
            <a:ext cx="1219200" cy="584200"/>
          </a:xfrm>
          <a:prstGeom prst="rect">
            <a:avLst/>
          </a:prstGeom>
          <a:noFill/>
          <a:ln w="9525">
            <a:noFill/>
            <a:miter lim="800000"/>
            <a:headEnd/>
            <a:tailEnd/>
          </a:ln>
        </p:spPr>
        <p:txBody>
          <a:bodyPr>
            <a:spAutoFit/>
          </a:bodyPr>
          <a:lstStyle/>
          <a:p>
            <a:r>
              <a:rPr lang="en-US" sz="3200" b="1" dirty="0">
                <a:latin typeface="Calibri" pitchFamily="34" charset="0"/>
              </a:rPr>
              <a:t>   </a:t>
            </a:r>
          </a:p>
        </p:txBody>
      </p:sp>
      <p:sp>
        <p:nvSpPr>
          <p:cNvPr id="3101" name="TextBox 31"/>
          <p:cNvSpPr txBox="1">
            <a:spLocks noChangeArrowheads="1"/>
          </p:cNvSpPr>
          <p:nvPr/>
        </p:nvSpPr>
        <p:spPr bwMode="auto">
          <a:xfrm>
            <a:off x="7772400" y="6096000"/>
            <a:ext cx="1066800" cy="400050"/>
          </a:xfrm>
          <a:prstGeom prst="rect">
            <a:avLst/>
          </a:prstGeom>
          <a:noFill/>
          <a:ln w="9525">
            <a:noFill/>
            <a:miter lim="800000"/>
            <a:headEnd/>
            <a:tailEnd/>
          </a:ln>
        </p:spPr>
        <p:txBody>
          <a:bodyPr>
            <a:spAutoFit/>
          </a:bodyPr>
          <a:lstStyle/>
          <a:p>
            <a:r>
              <a:rPr lang="en-US" b="1">
                <a:latin typeface="Calibri" pitchFamily="34" charset="0"/>
              </a:rPr>
              <a:t>    </a:t>
            </a:r>
            <a:r>
              <a:rPr lang="en-US" sz="2000" b="1">
                <a:latin typeface="Calibri" pitchFamily="34" charset="0"/>
              </a:rPr>
              <a:t> </a:t>
            </a:r>
            <a:endParaRPr lang="en-US" sz="3200" b="1">
              <a:latin typeface="Calibri" pitchFamily="34" charset="0"/>
            </a:endParaRPr>
          </a:p>
        </p:txBody>
      </p:sp>
      <p:sp>
        <p:nvSpPr>
          <p:cNvPr id="3102" name="TextBox 34"/>
          <p:cNvSpPr txBox="1">
            <a:spLocks noChangeArrowheads="1"/>
          </p:cNvSpPr>
          <p:nvPr/>
        </p:nvSpPr>
        <p:spPr bwMode="auto">
          <a:xfrm>
            <a:off x="4724400" y="762000"/>
            <a:ext cx="4572000" cy="2369880"/>
          </a:xfrm>
          <a:prstGeom prst="rect">
            <a:avLst/>
          </a:prstGeom>
          <a:noFill/>
          <a:ln w="9525">
            <a:noFill/>
            <a:miter lim="800000"/>
            <a:headEnd/>
            <a:tailEnd/>
          </a:ln>
        </p:spPr>
        <p:txBody>
          <a:bodyPr>
            <a:spAutoFit/>
          </a:bodyPr>
          <a:lstStyle/>
          <a:p>
            <a:r>
              <a:rPr lang="en-US" sz="2400" b="1" dirty="0">
                <a:latin typeface="Calibri" pitchFamily="34" charset="0"/>
              </a:rPr>
              <a:t>Objective: </a:t>
            </a:r>
            <a:r>
              <a:rPr lang="en-US" sz="2400" dirty="0">
                <a:latin typeface="Calibri" pitchFamily="34" charset="0"/>
              </a:rPr>
              <a:t>SWBAT review weather concepts in preparation for </a:t>
            </a:r>
            <a:r>
              <a:rPr lang="en-US" sz="2400" dirty="0" smtClean="0">
                <a:latin typeface="Calibri" pitchFamily="34" charset="0"/>
              </a:rPr>
              <a:t>NC Common Exam</a:t>
            </a:r>
            <a:endParaRPr lang="en-US" sz="2400" dirty="0">
              <a:latin typeface="Calibri" pitchFamily="34" charset="0"/>
            </a:endParaRPr>
          </a:p>
          <a:p>
            <a:endParaRPr lang="en-US" sz="2400" b="1" dirty="0">
              <a:latin typeface="Calibri" pitchFamily="34" charset="0"/>
            </a:endParaRPr>
          </a:p>
          <a:p>
            <a:r>
              <a:rPr lang="en-US" sz="2400" b="1" dirty="0">
                <a:latin typeface="Calibri" pitchFamily="34" charset="0"/>
              </a:rPr>
              <a:t>WARM UP:</a:t>
            </a:r>
          </a:p>
          <a:p>
            <a:endParaRPr lang="en-US" sz="2800" b="1" dirty="0">
              <a:latin typeface="Calibri" pitchFamily="34" charset="0"/>
            </a:endParaRPr>
          </a:p>
        </p:txBody>
      </p:sp>
      <p:sp>
        <p:nvSpPr>
          <p:cNvPr id="31" name="Rectangle 30"/>
          <p:cNvSpPr/>
          <p:nvPr/>
        </p:nvSpPr>
        <p:spPr>
          <a:xfrm>
            <a:off x="4648200" y="2457450"/>
            <a:ext cx="4495800" cy="3786188"/>
          </a:xfrm>
          <a:prstGeom prst="rect">
            <a:avLst/>
          </a:prstGeom>
        </p:spPr>
        <p:txBody>
          <a:bodyPr>
            <a:spAutoFit/>
          </a:bodyPr>
          <a:lstStyle/>
          <a:p>
            <a:pPr marL="514350" indent="-514350"/>
            <a:r>
              <a:rPr lang="en-US" sz="2400" b="1" i="1">
                <a:solidFill>
                  <a:srgbClr val="0070C0"/>
                </a:solidFill>
                <a:latin typeface="Calibri" pitchFamily="34" charset="0"/>
              </a:rPr>
              <a:t>Use the weather notes in your notebook OR Chapter A of the textbook:</a:t>
            </a:r>
          </a:p>
          <a:p>
            <a:pPr marL="514350" indent="-514350"/>
            <a:r>
              <a:rPr lang="en-US" sz="2400" b="1">
                <a:solidFill>
                  <a:srgbClr val="FF00FF"/>
                </a:solidFill>
                <a:latin typeface="Calibri" pitchFamily="34" charset="0"/>
              </a:rPr>
              <a:t>1. What are the 4 layers of the atmosphere?</a:t>
            </a:r>
          </a:p>
          <a:p>
            <a:pPr marL="514350" indent="-514350">
              <a:buFontTx/>
              <a:buAutoNum type="arabicPeriod"/>
            </a:pPr>
            <a:endParaRPr lang="en-US" sz="2400" b="1">
              <a:solidFill>
                <a:srgbClr val="FF00FF"/>
              </a:solidFill>
              <a:latin typeface="Calibri" pitchFamily="34" charset="0"/>
            </a:endParaRPr>
          </a:p>
          <a:p>
            <a:pPr marL="514350" indent="-514350"/>
            <a:r>
              <a:rPr lang="en-US" sz="2400" b="1">
                <a:solidFill>
                  <a:srgbClr val="FF00FF"/>
                </a:solidFill>
                <a:latin typeface="Calibri" pitchFamily="34" charset="0"/>
              </a:rPr>
              <a:t>2. What are the three types of heat transfer?</a:t>
            </a:r>
          </a:p>
          <a:p>
            <a:pPr marL="514350" indent="-514350"/>
            <a:endParaRPr lang="en-US" sz="2400" b="1">
              <a:latin typeface="Calibri" pitchFamily="34" charset="0"/>
            </a:endParaRPr>
          </a:p>
          <a:p>
            <a:pPr marL="514350" indent="-514350"/>
            <a:endParaRPr lang="en-US" sz="2400" b="1">
              <a:latin typeface="Calibri" pitchFamily="34" charset="0"/>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152400"/>
            <a:ext cx="2667000" cy="7010400"/>
          </a:xfrm>
        </p:spPr>
        <p:txBody>
          <a:bodyPr/>
          <a:lstStyle/>
          <a:p>
            <a:pPr eaLnBrk="1" hangingPunct="1"/>
            <a:r>
              <a:rPr lang="en-US" dirty="0" smtClean="0">
                <a:solidFill>
                  <a:schemeClr val="bg1"/>
                </a:solidFill>
              </a:rPr>
              <a:t>So… How’d </a:t>
            </a:r>
            <a:br>
              <a:rPr lang="en-US" dirty="0" smtClean="0">
                <a:solidFill>
                  <a:schemeClr val="bg1"/>
                </a:solidFill>
              </a:rPr>
            </a:br>
            <a:r>
              <a:rPr lang="en-US" dirty="0" smtClean="0">
                <a:solidFill>
                  <a:schemeClr val="bg1"/>
                </a:solidFill>
              </a:rPr>
              <a:t>you do?</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smtClean="0"/>
          </a:p>
        </p:txBody>
      </p:sp>
      <p:pic>
        <p:nvPicPr>
          <p:cNvPr id="10243" name="Content Placeholder 3" descr="groundwater.gif"/>
          <p:cNvPicPr>
            <a:picLocks noGrp="1" noChangeAspect="1"/>
          </p:cNvPicPr>
          <p:nvPr>
            <p:ph idx="1"/>
          </p:nvPr>
        </p:nvPicPr>
        <p:blipFill>
          <a:blip r:embed="rId2" cstate="print"/>
          <a:srcRect/>
          <a:stretch>
            <a:fillRect/>
          </a:stretch>
        </p:blipFill>
        <p:spPr>
          <a:xfrm>
            <a:off x="2301875" y="-20638"/>
            <a:ext cx="6842125" cy="687863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Remember?</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solidFill>
                  <a:srgbClr val="FF0000"/>
                </a:solidFill>
              </a:rPr>
              <a:t>Evaporation: liquid changing into gas</a:t>
            </a:r>
          </a:p>
          <a:p>
            <a:r>
              <a:rPr lang="en-US" dirty="0" smtClean="0">
                <a:solidFill>
                  <a:srgbClr val="FF0000"/>
                </a:solidFill>
              </a:rPr>
              <a:t>Condensation: gas changing into a liquid</a:t>
            </a:r>
          </a:p>
          <a:p>
            <a:r>
              <a:rPr lang="en-US" dirty="0" smtClean="0">
                <a:solidFill>
                  <a:srgbClr val="FF0000"/>
                </a:solidFill>
              </a:rPr>
              <a:t>Precipitation: any type of solid or liquid water  falling to Earth’s surface</a:t>
            </a:r>
          </a:p>
          <a:p>
            <a:r>
              <a:rPr lang="en-US" dirty="0" smtClean="0">
                <a:solidFill>
                  <a:srgbClr val="FF0000"/>
                </a:solidFill>
              </a:rPr>
              <a:t>Runoff: precipitation rolling off the ground’s surface</a:t>
            </a:r>
          </a:p>
          <a:p>
            <a:r>
              <a:rPr lang="en-US" dirty="0" smtClean="0">
                <a:solidFill>
                  <a:srgbClr val="FF0000"/>
                </a:solidFill>
              </a:rPr>
              <a:t>Infiltration: liquid water seeping through the ground</a:t>
            </a:r>
          </a:p>
          <a:p>
            <a:pPr>
              <a:buNone/>
            </a:pPr>
            <a:r>
              <a:rPr lang="en-US" dirty="0" smtClean="0"/>
              <a:t>Write it down if you don’t know it!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Layers of the Atmosphere</a:t>
            </a:r>
            <a:endParaRPr lang="en-US" dirty="0"/>
          </a:p>
        </p:txBody>
      </p:sp>
      <p:pic>
        <p:nvPicPr>
          <p:cNvPr id="4" name="Content Placeholder 3" descr="layers-of-the-atmosphere-29q693x.jpg"/>
          <p:cNvPicPr>
            <a:picLocks noGrp="1" noChangeAspect="1"/>
          </p:cNvPicPr>
          <p:nvPr>
            <p:ph idx="1"/>
          </p:nvPr>
        </p:nvPicPr>
        <p:blipFill>
          <a:blip r:embed="rId2" cstate="print"/>
          <a:stretch>
            <a:fillRect/>
          </a:stretch>
        </p:blipFill>
        <p:spPr>
          <a:xfrm>
            <a:off x="609600" y="823119"/>
            <a:ext cx="8046508" cy="603488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Foldable</a:t>
            </a:r>
            <a:endParaRPr lang="en-US" dirty="0"/>
          </a:p>
        </p:txBody>
      </p:sp>
      <p:sp>
        <p:nvSpPr>
          <p:cNvPr id="3" name="Content Placeholder 2"/>
          <p:cNvSpPr>
            <a:spLocks noGrp="1"/>
          </p:cNvSpPr>
          <p:nvPr>
            <p:ph idx="1"/>
          </p:nvPr>
        </p:nvSpPr>
        <p:spPr/>
        <p:txBody>
          <a:bodyPr/>
          <a:lstStyle/>
          <a:p>
            <a:r>
              <a:rPr lang="en-US" dirty="0" smtClean="0"/>
              <a:t>Get out your atmosphere foldable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533400" y="1143000"/>
            <a:ext cx="8001000" cy="3962400"/>
          </a:xfrm>
        </p:spPr>
        <p:txBody>
          <a:bodyPr/>
          <a:lstStyle/>
          <a:p>
            <a:r>
              <a:rPr lang="en-US" b="1" dirty="0" smtClean="0">
                <a:solidFill>
                  <a:srgbClr val="FF0000"/>
                </a:solidFill>
              </a:rPr>
              <a:t>Convection:</a:t>
            </a:r>
            <a:r>
              <a:rPr lang="en-US" dirty="0" smtClean="0">
                <a:solidFill>
                  <a:srgbClr val="FF0000"/>
                </a:solidFill>
              </a:rPr>
              <a:t> Transfer of energy from place to place by motion of LIQUID or GAS</a:t>
            </a:r>
          </a:p>
          <a:p>
            <a:pPr>
              <a:buNone/>
            </a:pPr>
            <a:endParaRPr lang="en-US" dirty="0" smtClean="0">
              <a:solidFill>
                <a:srgbClr val="FF0000"/>
              </a:solidFill>
            </a:endParaRPr>
          </a:p>
        </p:txBody>
      </p:sp>
      <p:pic>
        <p:nvPicPr>
          <p:cNvPr id="3" name="Picture 2" descr="15914859-illustration-showing-convection-currents-in-a-liquid.jpg"/>
          <p:cNvPicPr>
            <a:picLocks noChangeAspect="1"/>
          </p:cNvPicPr>
          <p:nvPr/>
        </p:nvPicPr>
        <p:blipFill>
          <a:blip r:embed="rId2"/>
          <a:stretch>
            <a:fillRect/>
          </a:stretch>
        </p:blipFill>
        <p:spPr>
          <a:xfrm>
            <a:off x="1828800" y="2375070"/>
            <a:ext cx="4724400" cy="4482930"/>
          </a:xfrm>
          <a:prstGeom prst="rect">
            <a:avLst/>
          </a:prstGeom>
        </p:spPr>
      </p:pic>
      <p:sp>
        <p:nvSpPr>
          <p:cNvPr id="4" name="TextBox 3"/>
          <p:cNvSpPr txBox="1"/>
          <p:nvPr/>
        </p:nvSpPr>
        <p:spPr>
          <a:xfrm>
            <a:off x="533400" y="228600"/>
            <a:ext cx="8077200" cy="646331"/>
          </a:xfrm>
          <a:prstGeom prst="rect">
            <a:avLst/>
          </a:prstGeom>
          <a:noFill/>
        </p:spPr>
        <p:txBody>
          <a:bodyPr wrap="square" rtlCol="0">
            <a:spAutoFit/>
          </a:bodyPr>
          <a:lstStyle/>
          <a:p>
            <a:r>
              <a:rPr lang="en-US" sz="3600" b="1" dirty="0" smtClean="0"/>
              <a:t>                   Heat Transfer</a:t>
            </a: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Transfer</a:t>
            </a:r>
            <a:endParaRPr lang="en-US" dirty="0"/>
          </a:p>
        </p:txBody>
      </p:sp>
      <p:sp>
        <p:nvSpPr>
          <p:cNvPr id="3" name="Content Placeholder 2"/>
          <p:cNvSpPr>
            <a:spLocks noGrp="1"/>
          </p:cNvSpPr>
          <p:nvPr>
            <p:ph idx="1"/>
          </p:nvPr>
        </p:nvSpPr>
        <p:spPr>
          <a:xfrm>
            <a:off x="0" y="762000"/>
            <a:ext cx="4191000" cy="5029200"/>
          </a:xfrm>
        </p:spPr>
        <p:txBody>
          <a:bodyPr/>
          <a:lstStyle/>
          <a:p>
            <a:pPr>
              <a:buNone/>
            </a:pPr>
            <a:endParaRPr lang="en-US" dirty="0" smtClean="0">
              <a:solidFill>
                <a:srgbClr val="FF0000"/>
              </a:solidFill>
            </a:endParaRPr>
          </a:p>
          <a:p>
            <a:r>
              <a:rPr lang="en-US" b="1" dirty="0" smtClean="0">
                <a:solidFill>
                  <a:srgbClr val="FF0000"/>
                </a:solidFill>
              </a:rPr>
              <a:t>Conduction:</a:t>
            </a:r>
            <a:r>
              <a:rPr lang="en-US" dirty="0" smtClean="0">
                <a:solidFill>
                  <a:srgbClr val="FF0000"/>
                </a:solidFill>
              </a:rPr>
              <a:t> Transfer of heat energy from one substance to another through DIRECT CONTACT</a:t>
            </a:r>
          </a:p>
          <a:p>
            <a:endParaRPr lang="en-US" dirty="0"/>
          </a:p>
        </p:txBody>
      </p:sp>
      <p:pic>
        <p:nvPicPr>
          <p:cNvPr id="4" name="Picture 3" descr="Conduction.jpg"/>
          <p:cNvPicPr>
            <a:picLocks noChangeAspect="1"/>
          </p:cNvPicPr>
          <p:nvPr/>
        </p:nvPicPr>
        <p:blipFill>
          <a:blip r:embed="rId2"/>
          <a:stretch>
            <a:fillRect/>
          </a:stretch>
        </p:blipFill>
        <p:spPr>
          <a:xfrm>
            <a:off x="4713339" y="1828800"/>
            <a:ext cx="4103732" cy="4800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Transfer</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Radiation:</a:t>
            </a:r>
            <a:r>
              <a:rPr lang="en-US" dirty="0" smtClean="0">
                <a:solidFill>
                  <a:srgbClr val="FF0000"/>
                </a:solidFill>
              </a:rPr>
              <a:t> energy that travels across distance in certain types of waves</a:t>
            </a:r>
          </a:p>
          <a:p>
            <a:endParaRPr lang="en-US" dirty="0"/>
          </a:p>
        </p:txBody>
      </p:sp>
      <p:pic>
        <p:nvPicPr>
          <p:cNvPr id="4" name="Picture 3" descr="radiation.gif"/>
          <p:cNvPicPr>
            <a:picLocks noChangeAspect="1"/>
          </p:cNvPicPr>
          <p:nvPr/>
        </p:nvPicPr>
        <p:blipFill>
          <a:blip r:embed="rId2"/>
          <a:stretch>
            <a:fillRect/>
          </a:stretch>
        </p:blipFill>
        <p:spPr>
          <a:xfrm>
            <a:off x="1143000" y="2819400"/>
            <a:ext cx="6699581" cy="37669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Back to your Drawing…</a:t>
            </a:r>
          </a:p>
        </p:txBody>
      </p:sp>
      <p:sp>
        <p:nvSpPr>
          <p:cNvPr id="8195" name="Content Placeholder 2"/>
          <p:cNvSpPr>
            <a:spLocks noGrp="1"/>
          </p:cNvSpPr>
          <p:nvPr>
            <p:ph idx="1"/>
          </p:nvPr>
        </p:nvSpPr>
        <p:spPr/>
        <p:txBody>
          <a:bodyPr/>
          <a:lstStyle/>
          <a:p>
            <a:r>
              <a:rPr lang="en-US" smtClean="0"/>
              <a:t>Using the definitions of energy transfer, LABEL your drawing to show where each occurs!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endParaRPr lang="en-US" dirty="0" smtClean="0"/>
          </a:p>
        </p:txBody>
      </p:sp>
      <p:sp>
        <p:nvSpPr>
          <p:cNvPr id="4" name="Rectangle 3"/>
          <p:cNvSpPr/>
          <p:nvPr/>
        </p:nvSpPr>
        <p:spPr>
          <a:xfrm>
            <a:off x="1981200" y="4495800"/>
            <a:ext cx="44196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50000"/>
                  <a:lumOff val="50000"/>
                </a:schemeClr>
              </a:solidFill>
            </a:endParaRPr>
          </a:p>
        </p:txBody>
      </p:sp>
      <p:sp>
        <p:nvSpPr>
          <p:cNvPr id="5" name="Flowchart: Magnetic Disk 4"/>
          <p:cNvSpPr/>
          <p:nvPr/>
        </p:nvSpPr>
        <p:spPr>
          <a:xfrm>
            <a:off x="2971800" y="1295400"/>
            <a:ext cx="2667000" cy="3657600"/>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Arrow Connector 6"/>
          <p:cNvCxnSpPr/>
          <p:nvPr/>
        </p:nvCxnSpPr>
        <p:spPr>
          <a:xfrm flipH="1">
            <a:off x="5410200" y="3733800"/>
            <a:ext cx="1676400" cy="1066800"/>
          </a:xfrm>
          <a:prstGeom prst="straightConnector1">
            <a:avLst/>
          </a:prstGeom>
          <a:ln w="857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3" name="TextBox 7"/>
          <p:cNvSpPr txBox="1">
            <a:spLocks noChangeArrowheads="1"/>
          </p:cNvSpPr>
          <p:nvPr/>
        </p:nvSpPr>
        <p:spPr bwMode="auto">
          <a:xfrm>
            <a:off x="6477000" y="3276600"/>
            <a:ext cx="2667000" cy="584200"/>
          </a:xfrm>
          <a:prstGeom prst="rect">
            <a:avLst/>
          </a:prstGeom>
          <a:noFill/>
          <a:ln w="9525">
            <a:noFill/>
            <a:miter lim="800000"/>
            <a:headEnd/>
            <a:tailEnd/>
          </a:ln>
        </p:spPr>
        <p:txBody>
          <a:bodyPr>
            <a:spAutoFit/>
          </a:bodyPr>
          <a:lstStyle/>
          <a:p>
            <a:r>
              <a:rPr lang="en-US" sz="3200" b="1">
                <a:latin typeface="Calibri" charset="0"/>
              </a:rPr>
              <a:t>CONDUCTION</a:t>
            </a:r>
          </a:p>
        </p:txBody>
      </p:sp>
      <p:sp>
        <p:nvSpPr>
          <p:cNvPr id="9224" name="TextBox 8"/>
          <p:cNvSpPr txBox="1">
            <a:spLocks noChangeArrowheads="1"/>
          </p:cNvSpPr>
          <p:nvPr/>
        </p:nvSpPr>
        <p:spPr bwMode="auto">
          <a:xfrm>
            <a:off x="2133600" y="4953000"/>
            <a:ext cx="4648200" cy="641350"/>
          </a:xfrm>
          <a:prstGeom prst="rect">
            <a:avLst/>
          </a:prstGeom>
          <a:noFill/>
          <a:ln w="9525">
            <a:noFill/>
            <a:miter lim="800000"/>
            <a:headEnd/>
            <a:tailEnd/>
          </a:ln>
        </p:spPr>
        <p:txBody>
          <a:bodyPr>
            <a:spAutoFit/>
          </a:bodyPr>
          <a:lstStyle/>
          <a:p>
            <a:r>
              <a:rPr lang="en-US" sz="3600" b="1">
                <a:solidFill>
                  <a:srgbClr val="FF0000"/>
                </a:solidFill>
                <a:latin typeface="Calibri" charset="0"/>
              </a:rPr>
              <a:t>HEAT! HEAT! HEAT!</a:t>
            </a:r>
          </a:p>
        </p:txBody>
      </p:sp>
      <p:sp>
        <p:nvSpPr>
          <p:cNvPr id="10" name="Flowchart: Connector 9"/>
          <p:cNvSpPr/>
          <p:nvPr/>
        </p:nvSpPr>
        <p:spPr>
          <a:xfrm>
            <a:off x="3276600" y="4267200"/>
            <a:ext cx="304800" cy="3048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lowchart: Connector 10"/>
          <p:cNvSpPr/>
          <p:nvPr/>
        </p:nvSpPr>
        <p:spPr>
          <a:xfrm>
            <a:off x="3429000" y="3810000"/>
            <a:ext cx="228600" cy="228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Flowchart: Connector 11"/>
          <p:cNvSpPr/>
          <p:nvPr/>
        </p:nvSpPr>
        <p:spPr>
          <a:xfrm>
            <a:off x="3276600" y="3048000"/>
            <a:ext cx="228600" cy="228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lowchart: Connector 12"/>
          <p:cNvSpPr/>
          <p:nvPr/>
        </p:nvSpPr>
        <p:spPr>
          <a:xfrm>
            <a:off x="3124200" y="3505200"/>
            <a:ext cx="228600" cy="228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lowchart: Connector 14"/>
          <p:cNvSpPr/>
          <p:nvPr/>
        </p:nvSpPr>
        <p:spPr>
          <a:xfrm>
            <a:off x="4724400" y="3124200"/>
            <a:ext cx="228600" cy="228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lowchart: Connector 15"/>
          <p:cNvSpPr/>
          <p:nvPr/>
        </p:nvSpPr>
        <p:spPr>
          <a:xfrm>
            <a:off x="5029200" y="3352800"/>
            <a:ext cx="228600" cy="228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lowchart: Connector 16"/>
          <p:cNvSpPr/>
          <p:nvPr/>
        </p:nvSpPr>
        <p:spPr>
          <a:xfrm>
            <a:off x="4876800" y="3810000"/>
            <a:ext cx="228600" cy="2286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lowchart: Connector 17"/>
          <p:cNvSpPr/>
          <p:nvPr/>
        </p:nvSpPr>
        <p:spPr>
          <a:xfrm>
            <a:off x="4648200" y="4267200"/>
            <a:ext cx="304800" cy="3048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Curved Down Arrow 18"/>
          <p:cNvSpPr/>
          <p:nvPr/>
        </p:nvSpPr>
        <p:spPr>
          <a:xfrm rot="-5100000">
            <a:off x="2300287" y="3452813"/>
            <a:ext cx="2149475" cy="622300"/>
          </a:xfrm>
          <a:prstGeom prst="curvedDown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0" name="Curved Down Arrow 19"/>
          <p:cNvSpPr/>
          <p:nvPr/>
        </p:nvSpPr>
        <p:spPr>
          <a:xfrm rot="5220000">
            <a:off x="4168775" y="3444876"/>
            <a:ext cx="2147887" cy="620712"/>
          </a:xfrm>
          <a:prstGeom prst="curvedDownArrow">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cxnSp>
        <p:nvCxnSpPr>
          <p:cNvPr id="22" name="Straight Arrow Connector 21"/>
          <p:cNvCxnSpPr/>
          <p:nvPr/>
        </p:nvCxnSpPr>
        <p:spPr>
          <a:xfrm>
            <a:off x="1828800" y="3352800"/>
            <a:ext cx="1295400" cy="609600"/>
          </a:xfrm>
          <a:prstGeom prst="straightConnector1">
            <a:avLst/>
          </a:prstGeom>
          <a:ln w="825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6" name="TextBox 22"/>
          <p:cNvSpPr txBox="1">
            <a:spLocks noChangeArrowheads="1"/>
          </p:cNvSpPr>
          <p:nvPr/>
        </p:nvSpPr>
        <p:spPr bwMode="auto">
          <a:xfrm>
            <a:off x="0" y="2819400"/>
            <a:ext cx="2590800" cy="584200"/>
          </a:xfrm>
          <a:prstGeom prst="rect">
            <a:avLst/>
          </a:prstGeom>
          <a:noFill/>
          <a:ln w="9525">
            <a:noFill/>
            <a:miter lim="800000"/>
            <a:headEnd/>
            <a:tailEnd/>
          </a:ln>
        </p:spPr>
        <p:txBody>
          <a:bodyPr>
            <a:spAutoFit/>
          </a:bodyPr>
          <a:lstStyle/>
          <a:p>
            <a:r>
              <a:rPr lang="en-US" sz="3200" b="1">
                <a:latin typeface="Calibri" charset="0"/>
              </a:rPr>
              <a:t>CONVECTION</a:t>
            </a:r>
          </a:p>
        </p:txBody>
      </p:sp>
      <p:sp>
        <p:nvSpPr>
          <p:cNvPr id="24" name="Round Same Side Corner Rectangle 23"/>
          <p:cNvSpPr/>
          <p:nvPr/>
        </p:nvSpPr>
        <p:spPr>
          <a:xfrm>
            <a:off x="4648200" y="457200"/>
            <a:ext cx="457200" cy="2514600"/>
          </a:xfrm>
          <a:prstGeom prst="round2SameRect">
            <a:avLst/>
          </a:prstGeom>
          <a:solidFill>
            <a:schemeClr val="bg1">
              <a:lumMod val="50000"/>
            </a:schemeClr>
          </a:solidFill>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a:off x="2989263" y="2681288"/>
            <a:ext cx="2687637" cy="287337"/>
          </a:xfrm>
          <a:custGeom>
            <a:avLst/>
            <a:gdLst>
              <a:gd name="connsiteX0" fmla="*/ 0 w 2688608"/>
              <a:gd name="connsiteY0" fmla="*/ 6824 h 286603"/>
              <a:gd name="connsiteX1" fmla="*/ 491319 w 2688608"/>
              <a:gd name="connsiteY1" fmla="*/ 238836 h 286603"/>
              <a:gd name="connsiteX2" fmla="*/ 1023582 w 2688608"/>
              <a:gd name="connsiteY2" fmla="*/ 47767 h 286603"/>
              <a:gd name="connsiteX3" fmla="*/ 1501253 w 2688608"/>
              <a:gd name="connsiteY3" fmla="*/ 279779 h 286603"/>
              <a:gd name="connsiteX4" fmla="*/ 1992573 w 2688608"/>
              <a:gd name="connsiteY4" fmla="*/ 6824 h 286603"/>
              <a:gd name="connsiteX5" fmla="*/ 2388358 w 2688608"/>
              <a:gd name="connsiteY5" fmla="*/ 238836 h 286603"/>
              <a:gd name="connsiteX6" fmla="*/ 2647665 w 2688608"/>
              <a:gd name="connsiteY6" fmla="*/ 102358 h 286603"/>
              <a:gd name="connsiteX7" fmla="*/ 2634018 w 2688608"/>
              <a:gd name="connsiteY7" fmla="*/ 102358 h 28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8608" h="286603">
                <a:moveTo>
                  <a:pt x="0" y="6824"/>
                </a:moveTo>
                <a:cubicBezTo>
                  <a:pt x="160361" y="119418"/>
                  <a:pt x="320722" y="232012"/>
                  <a:pt x="491319" y="238836"/>
                </a:cubicBezTo>
                <a:cubicBezTo>
                  <a:pt x="661916" y="245660"/>
                  <a:pt x="855260" y="40943"/>
                  <a:pt x="1023582" y="47767"/>
                </a:cubicBezTo>
                <a:cubicBezTo>
                  <a:pt x="1191904" y="54591"/>
                  <a:pt x="1339755" y="286603"/>
                  <a:pt x="1501253" y="279779"/>
                </a:cubicBezTo>
                <a:cubicBezTo>
                  <a:pt x="1662751" y="272955"/>
                  <a:pt x="1844722" y="13648"/>
                  <a:pt x="1992573" y="6824"/>
                </a:cubicBezTo>
                <a:cubicBezTo>
                  <a:pt x="2140424" y="0"/>
                  <a:pt x="2279176" y="222914"/>
                  <a:pt x="2388358" y="238836"/>
                </a:cubicBezTo>
                <a:cubicBezTo>
                  <a:pt x="2497540" y="254758"/>
                  <a:pt x="2606722" y="125104"/>
                  <a:pt x="2647665" y="102358"/>
                </a:cubicBezTo>
                <a:cubicBezTo>
                  <a:pt x="2688608" y="79612"/>
                  <a:pt x="2661313" y="90985"/>
                  <a:pt x="2634018" y="102358"/>
                </a:cubicBezTo>
              </a:path>
            </a:pathLst>
          </a:custGeom>
          <a:ln w="444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6" name="Straight Arrow Connector 25"/>
          <p:cNvCxnSpPr/>
          <p:nvPr/>
        </p:nvCxnSpPr>
        <p:spPr>
          <a:xfrm flipH="1">
            <a:off x="5029200" y="533400"/>
            <a:ext cx="1524000" cy="609600"/>
          </a:xfrm>
          <a:prstGeom prst="straightConnector1">
            <a:avLst/>
          </a:prstGeom>
          <a:ln w="793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40" name="TextBox 26"/>
          <p:cNvSpPr txBox="1">
            <a:spLocks noChangeArrowheads="1"/>
          </p:cNvSpPr>
          <p:nvPr/>
        </p:nvSpPr>
        <p:spPr bwMode="auto">
          <a:xfrm>
            <a:off x="6553200" y="304800"/>
            <a:ext cx="2286000" cy="523875"/>
          </a:xfrm>
          <a:prstGeom prst="rect">
            <a:avLst/>
          </a:prstGeom>
          <a:noFill/>
          <a:ln w="9525">
            <a:noFill/>
            <a:miter lim="800000"/>
            <a:headEnd/>
            <a:tailEnd/>
          </a:ln>
        </p:spPr>
        <p:txBody>
          <a:bodyPr>
            <a:spAutoFit/>
          </a:bodyPr>
          <a:lstStyle/>
          <a:p>
            <a:r>
              <a:rPr lang="en-US" sz="2800" b="1">
                <a:latin typeface="Calibri" charset="0"/>
              </a:rPr>
              <a:t>CONDUCTION</a:t>
            </a:r>
          </a:p>
        </p:txBody>
      </p:sp>
      <p:sp>
        <p:nvSpPr>
          <p:cNvPr id="9241" name="TextBox 27"/>
          <p:cNvSpPr txBox="1">
            <a:spLocks noChangeArrowheads="1"/>
          </p:cNvSpPr>
          <p:nvPr/>
        </p:nvSpPr>
        <p:spPr bwMode="auto">
          <a:xfrm>
            <a:off x="228600" y="5715000"/>
            <a:ext cx="5562600" cy="830997"/>
          </a:xfrm>
          <a:prstGeom prst="rect">
            <a:avLst/>
          </a:prstGeom>
          <a:noFill/>
          <a:ln w="9525">
            <a:noFill/>
            <a:miter lim="800000"/>
            <a:headEnd/>
            <a:tailEnd/>
          </a:ln>
        </p:spPr>
        <p:txBody>
          <a:bodyPr>
            <a:spAutoFit/>
          </a:bodyPr>
          <a:lstStyle/>
          <a:p>
            <a:r>
              <a:rPr lang="en-US" sz="2400" b="1" dirty="0">
                <a:solidFill>
                  <a:srgbClr val="7030A0"/>
                </a:solidFill>
                <a:latin typeface="Calibri" charset="0"/>
              </a:rPr>
              <a:t>For radiation, hold your hand close to the top of the hot plate. What do you feel?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pic>
        <p:nvPicPr>
          <p:cNvPr id="12291" name="Content Placeholder 3" descr="radiationconduction.gif"/>
          <p:cNvPicPr>
            <a:picLocks noGrp="1" noChangeAspect="1"/>
          </p:cNvPicPr>
          <p:nvPr>
            <p:ph idx="1"/>
          </p:nvPr>
        </p:nvPicPr>
        <p:blipFill>
          <a:blip r:embed="rId3" cstate="print"/>
          <a:srcRect/>
          <a:stretch>
            <a:fillRect/>
          </a:stretch>
        </p:blipFill>
        <p:spPr>
          <a:xfrm>
            <a:off x="0" y="987425"/>
            <a:ext cx="9144000" cy="52244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Crossword Puzzle</a:t>
            </a:r>
            <a:endParaRPr lang="en-US" dirty="0"/>
          </a:p>
        </p:txBody>
      </p:sp>
      <p:sp>
        <p:nvSpPr>
          <p:cNvPr id="3" name="Content Placeholder 2"/>
          <p:cNvSpPr>
            <a:spLocks noGrp="1"/>
          </p:cNvSpPr>
          <p:nvPr>
            <p:ph idx="1"/>
          </p:nvPr>
        </p:nvSpPr>
        <p:spPr/>
        <p:txBody>
          <a:bodyPr/>
          <a:lstStyle/>
          <a:p>
            <a:r>
              <a:rPr lang="en-US" dirty="0" smtClean="0"/>
              <a:t>Check it</a:t>
            </a:r>
          </a:p>
          <a:p>
            <a:endParaRPr lang="en-US" dirty="0" smtClean="0"/>
          </a:p>
          <a:p>
            <a:r>
              <a:rPr lang="en-US" dirty="0" smtClean="0"/>
              <a:t>Any questions?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Radiation…</a:t>
            </a:r>
          </a:p>
        </p:txBody>
      </p:sp>
      <p:sp>
        <p:nvSpPr>
          <p:cNvPr id="3075" name="Content Placeholder 2"/>
          <p:cNvSpPr>
            <a:spLocks noGrp="1"/>
          </p:cNvSpPr>
          <p:nvPr>
            <p:ph idx="1"/>
          </p:nvPr>
        </p:nvSpPr>
        <p:spPr/>
        <p:txBody>
          <a:bodyPr/>
          <a:lstStyle/>
          <a:p>
            <a:pPr eaLnBrk="1" hangingPunct="1"/>
            <a:r>
              <a:rPr lang="en-US" dirty="0" smtClean="0"/>
              <a:t>What are they? </a:t>
            </a:r>
            <a:r>
              <a:rPr lang="en-US" b="1" dirty="0" smtClean="0">
                <a:solidFill>
                  <a:srgbClr val="FF0000"/>
                </a:solidFill>
              </a:rPr>
              <a:t>Convection, Conduction, and Radiation</a:t>
            </a:r>
          </a:p>
          <a:p>
            <a:pPr eaLnBrk="1" hangingPunct="1"/>
            <a:r>
              <a:rPr lang="en-US" dirty="0" smtClean="0"/>
              <a:t>The Earth ABSORBS the sun’s radiation as it heats the ground</a:t>
            </a:r>
          </a:p>
          <a:p>
            <a:pPr eaLnBrk="1" hangingPunct="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What does it mean?</a:t>
            </a:r>
          </a:p>
        </p:txBody>
      </p:sp>
      <p:sp>
        <p:nvSpPr>
          <p:cNvPr id="4099" name="Content Placeholder 2"/>
          <p:cNvSpPr>
            <a:spLocks noGrp="1"/>
          </p:cNvSpPr>
          <p:nvPr>
            <p:ph idx="1"/>
          </p:nvPr>
        </p:nvSpPr>
        <p:spPr/>
        <p:txBody>
          <a:bodyPr/>
          <a:lstStyle/>
          <a:p>
            <a:pPr lvl="4" eaLnBrk="1" hangingPunct="1">
              <a:buFont typeface="Arial" charset="0"/>
              <a:buChar char="•"/>
            </a:pPr>
            <a:endParaRPr lang="en-US" smtClean="0"/>
          </a:p>
        </p:txBody>
      </p:sp>
      <p:sp>
        <p:nvSpPr>
          <p:cNvPr id="4" name="Flowchart: Connector 3"/>
          <p:cNvSpPr/>
          <p:nvPr/>
        </p:nvSpPr>
        <p:spPr>
          <a:xfrm>
            <a:off x="5334000" y="2590800"/>
            <a:ext cx="3352800" cy="33528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6" name="Straight Arrow Connector 5"/>
          <p:cNvCxnSpPr/>
          <p:nvPr/>
        </p:nvCxnSpPr>
        <p:spPr>
          <a:xfrm>
            <a:off x="3200400" y="2362200"/>
            <a:ext cx="30480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248400" y="2286000"/>
            <a:ext cx="685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0" y="3505200"/>
            <a:ext cx="30480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038600" y="2895600"/>
            <a:ext cx="12192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362200" y="4267200"/>
            <a:ext cx="27432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67000" y="5334000"/>
            <a:ext cx="31242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07" name="TextBox 18"/>
          <p:cNvSpPr txBox="1">
            <a:spLocks noChangeArrowheads="1"/>
          </p:cNvSpPr>
          <p:nvPr/>
        </p:nvSpPr>
        <p:spPr bwMode="auto">
          <a:xfrm>
            <a:off x="304800" y="1905000"/>
            <a:ext cx="4525963" cy="369888"/>
          </a:xfrm>
          <a:prstGeom prst="rect">
            <a:avLst/>
          </a:prstGeom>
          <a:noFill/>
          <a:ln w="9525">
            <a:noFill/>
            <a:miter lim="800000"/>
            <a:headEnd/>
            <a:tailEnd/>
          </a:ln>
        </p:spPr>
        <p:txBody>
          <a:bodyPr wrap="none">
            <a:spAutoFit/>
          </a:bodyPr>
          <a:lstStyle/>
          <a:p>
            <a:r>
              <a:rPr lang="en-US" b="1">
                <a:latin typeface="Calibri" charset="0"/>
              </a:rPr>
              <a:t>5% solar energy is </a:t>
            </a:r>
            <a:r>
              <a:rPr lang="en-US" b="1">
                <a:solidFill>
                  <a:schemeClr val="tx2"/>
                </a:solidFill>
                <a:latin typeface="Calibri" charset="0"/>
              </a:rPr>
              <a:t>reflected </a:t>
            </a:r>
            <a:r>
              <a:rPr lang="en-US" b="1">
                <a:latin typeface="Calibri" charset="0"/>
              </a:rPr>
              <a:t>by Earth’s surface</a:t>
            </a:r>
          </a:p>
        </p:txBody>
      </p:sp>
      <p:sp>
        <p:nvSpPr>
          <p:cNvPr id="4108" name="TextBox 19"/>
          <p:cNvSpPr txBox="1">
            <a:spLocks noChangeArrowheads="1"/>
          </p:cNvSpPr>
          <p:nvPr/>
        </p:nvSpPr>
        <p:spPr bwMode="auto">
          <a:xfrm>
            <a:off x="381000" y="3048000"/>
            <a:ext cx="2057400" cy="923925"/>
          </a:xfrm>
          <a:prstGeom prst="rect">
            <a:avLst/>
          </a:prstGeom>
          <a:noFill/>
          <a:ln w="9525">
            <a:noFill/>
            <a:miter lim="800000"/>
            <a:headEnd/>
            <a:tailEnd/>
          </a:ln>
        </p:spPr>
        <p:txBody>
          <a:bodyPr>
            <a:spAutoFit/>
          </a:bodyPr>
          <a:lstStyle/>
          <a:p>
            <a:r>
              <a:rPr lang="en-US" b="1">
                <a:latin typeface="Calibri" charset="0"/>
              </a:rPr>
              <a:t>25% is </a:t>
            </a:r>
            <a:r>
              <a:rPr lang="en-US" b="1">
                <a:solidFill>
                  <a:schemeClr val="tx2"/>
                </a:solidFill>
                <a:latin typeface="Calibri" charset="0"/>
              </a:rPr>
              <a:t>reflected</a:t>
            </a:r>
            <a:r>
              <a:rPr lang="en-US" b="1">
                <a:latin typeface="Calibri" charset="0"/>
              </a:rPr>
              <a:t> by clouds and atmosphere</a:t>
            </a:r>
          </a:p>
        </p:txBody>
      </p:sp>
      <p:sp>
        <p:nvSpPr>
          <p:cNvPr id="4109" name="TextBox 20"/>
          <p:cNvSpPr txBox="1">
            <a:spLocks noChangeArrowheads="1"/>
          </p:cNvSpPr>
          <p:nvPr/>
        </p:nvSpPr>
        <p:spPr bwMode="auto">
          <a:xfrm>
            <a:off x="914400" y="4114800"/>
            <a:ext cx="2057400" cy="923925"/>
          </a:xfrm>
          <a:prstGeom prst="rect">
            <a:avLst/>
          </a:prstGeom>
          <a:noFill/>
          <a:ln w="9525">
            <a:noFill/>
            <a:miter lim="800000"/>
            <a:headEnd/>
            <a:tailEnd/>
          </a:ln>
        </p:spPr>
        <p:txBody>
          <a:bodyPr>
            <a:spAutoFit/>
          </a:bodyPr>
          <a:lstStyle/>
          <a:p>
            <a:r>
              <a:rPr lang="en-US" b="1">
                <a:latin typeface="Calibri" charset="0"/>
              </a:rPr>
              <a:t>20% </a:t>
            </a:r>
            <a:r>
              <a:rPr lang="en-US" b="1">
                <a:solidFill>
                  <a:srgbClr val="FF0000"/>
                </a:solidFill>
                <a:latin typeface="Calibri" charset="0"/>
              </a:rPr>
              <a:t>absorbed </a:t>
            </a:r>
            <a:r>
              <a:rPr lang="en-US" b="1">
                <a:latin typeface="Calibri" charset="0"/>
              </a:rPr>
              <a:t>by clouds and atmosphere</a:t>
            </a:r>
          </a:p>
        </p:txBody>
      </p:sp>
      <p:sp>
        <p:nvSpPr>
          <p:cNvPr id="4110" name="TextBox 21"/>
          <p:cNvSpPr txBox="1">
            <a:spLocks noChangeArrowheads="1"/>
          </p:cNvSpPr>
          <p:nvPr/>
        </p:nvSpPr>
        <p:spPr bwMode="auto">
          <a:xfrm>
            <a:off x="304800" y="5181600"/>
            <a:ext cx="2133600" cy="646113"/>
          </a:xfrm>
          <a:prstGeom prst="rect">
            <a:avLst/>
          </a:prstGeom>
          <a:noFill/>
          <a:ln w="9525">
            <a:noFill/>
            <a:miter lim="800000"/>
            <a:headEnd/>
            <a:tailEnd/>
          </a:ln>
        </p:spPr>
        <p:txBody>
          <a:bodyPr>
            <a:spAutoFit/>
          </a:bodyPr>
          <a:lstStyle/>
          <a:p>
            <a:r>
              <a:rPr lang="en-US" b="1">
                <a:latin typeface="Calibri" charset="0"/>
              </a:rPr>
              <a:t>50% </a:t>
            </a:r>
            <a:r>
              <a:rPr lang="en-US" b="1">
                <a:solidFill>
                  <a:srgbClr val="FF0000"/>
                </a:solidFill>
                <a:latin typeface="Calibri" charset="0"/>
              </a:rPr>
              <a:t>absorbed </a:t>
            </a:r>
            <a:r>
              <a:rPr lang="en-US" b="1">
                <a:latin typeface="Calibri" charset="0"/>
              </a:rPr>
              <a:t>by Earth’s surface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Write in your Notebook:</a:t>
            </a:r>
          </a:p>
        </p:txBody>
      </p:sp>
      <p:sp>
        <p:nvSpPr>
          <p:cNvPr id="5123" name="Content Placeholder 2"/>
          <p:cNvSpPr>
            <a:spLocks noGrp="1"/>
          </p:cNvSpPr>
          <p:nvPr>
            <p:ph idx="1"/>
          </p:nvPr>
        </p:nvSpPr>
        <p:spPr/>
        <p:txBody>
          <a:bodyPr/>
          <a:lstStyle/>
          <a:p>
            <a:pPr eaLnBrk="1" hangingPunct="1"/>
            <a:r>
              <a:rPr lang="en-US" dirty="0" smtClean="0">
                <a:solidFill>
                  <a:srgbClr val="FF0000"/>
                </a:solidFill>
              </a:rPr>
              <a:t>30% of solar energy is reflected</a:t>
            </a:r>
          </a:p>
          <a:p>
            <a:pPr eaLnBrk="1" hangingPunct="1"/>
            <a:r>
              <a:rPr lang="en-US" dirty="0" smtClean="0">
                <a:solidFill>
                  <a:srgbClr val="FF0000"/>
                </a:solidFill>
              </a:rPr>
              <a:t>70% of solar energy is absorbed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smtClean="0"/>
              <a:t>From the Foldable and Vocab Sheet…</a:t>
            </a:r>
          </a:p>
        </p:txBody>
      </p:sp>
      <p:sp>
        <p:nvSpPr>
          <p:cNvPr id="6147" name="Content Placeholder 2"/>
          <p:cNvSpPr>
            <a:spLocks noGrp="1"/>
          </p:cNvSpPr>
          <p:nvPr>
            <p:ph idx="1"/>
          </p:nvPr>
        </p:nvSpPr>
        <p:spPr/>
        <p:txBody>
          <a:bodyPr/>
          <a:lstStyle/>
          <a:p>
            <a:pPr eaLnBrk="1" hangingPunct="1"/>
            <a:r>
              <a:rPr lang="en-US" smtClean="0"/>
              <a:t>What is Ozone? </a:t>
            </a:r>
          </a:p>
          <a:p>
            <a:pPr eaLnBrk="1" hangingPunct="1"/>
            <a:r>
              <a:rPr lang="en-US" smtClean="0"/>
              <a:t>Where is it located in the layers of the atmosphere?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Ozone</a:t>
            </a:r>
          </a:p>
        </p:txBody>
      </p:sp>
      <p:sp>
        <p:nvSpPr>
          <p:cNvPr id="7171" name="Content Placeholder 2"/>
          <p:cNvSpPr>
            <a:spLocks noGrp="1"/>
          </p:cNvSpPr>
          <p:nvPr>
            <p:ph idx="1"/>
          </p:nvPr>
        </p:nvSpPr>
        <p:spPr>
          <a:xfrm>
            <a:off x="457200" y="1600200"/>
            <a:ext cx="8382000" cy="4876800"/>
          </a:xfrm>
        </p:spPr>
        <p:txBody>
          <a:bodyPr/>
          <a:lstStyle/>
          <a:p>
            <a:pPr eaLnBrk="1" hangingPunct="1"/>
            <a:r>
              <a:rPr lang="en-US" dirty="0" smtClean="0">
                <a:solidFill>
                  <a:srgbClr val="FF0000"/>
                </a:solidFill>
              </a:rPr>
              <a:t>Ozone: A gas molecule that consists of 3 oxygen atoms </a:t>
            </a:r>
          </a:p>
          <a:p>
            <a:pPr eaLnBrk="1" hangingPunct="1"/>
            <a:endParaRPr lang="en-US" dirty="0" smtClean="0"/>
          </a:p>
          <a:p>
            <a:pPr eaLnBrk="1" hangingPunct="1"/>
            <a:endParaRPr lang="en-US" dirty="0" smtClean="0"/>
          </a:p>
          <a:p>
            <a:pPr eaLnBrk="1" hangingPunct="1">
              <a:buFont typeface="Arial" charset="0"/>
              <a:buNone/>
            </a:pPr>
            <a:r>
              <a:rPr lang="en-US" dirty="0" smtClean="0"/>
              <a:t>Oxygen molecule</a:t>
            </a:r>
          </a:p>
          <a:p>
            <a:pPr eaLnBrk="1" hangingPunct="1">
              <a:buFont typeface="Arial" charset="0"/>
              <a:buNone/>
            </a:pPr>
            <a:endParaRPr lang="en-US" dirty="0" smtClean="0"/>
          </a:p>
          <a:p>
            <a:pPr eaLnBrk="1" hangingPunct="1">
              <a:buFont typeface="Arial" charset="0"/>
              <a:buNone/>
            </a:pPr>
            <a:endParaRPr lang="en-US" dirty="0" smtClean="0"/>
          </a:p>
          <a:p>
            <a:pPr eaLnBrk="1" hangingPunct="1"/>
            <a:r>
              <a:rPr lang="en-US" dirty="0" smtClean="0"/>
              <a:t>The Ozone Layer is found in the STRATOSPHERE</a:t>
            </a:r>
          </a:p>
        </p:txBody>
      </p:sp>
      <p:pic>
        <p:nvPicPr>
          <p:cNvPr id="7172" name="Picture 3" descr="oxygen molecule.jpg"/>
          <p:cNvPicPr>
            <a:picLocks noChangeAspect="1"/>
          </p:cNvPicPr>
          <p:nvPr/>
        </p:nvPicPr>
        <p:blipFill>
          <a:blip r:embed="rId2"/>
          <a:srcRect/>
          <a:stretch>
            <a:fillRect/>
          </a:stretch>
        </p:blipFill>
        <p:spPr bwMode="auto">
          <a:xfrm>
            <a:off x="762000" y="2895600"/>
            <a:ext cx="2276475" cy="1035050"/>
          </a:xfrm>
          <a:prstGeom prst="rect">
            <a:avLst/>
          </a:prstGeom>
          <a:noFill/>
          <a:ln w="9525">
            <a:noFill/>
            <a:miter lim="800000"/>
            <a:headEnd/>
            <a:tailEnd/>
          </a:ln>
        </p:spPr>
      </p:pic>
      <p:pic>
        <p:nvPicPr>
          <p:cNvPr id="7173" name="Picture 4" descr="ozone molecule.jpg"/>
          <p:cNvPicPr>
            <a:picLocks noChangeAspect="1"/>
          </p:cNvPicPr>
          <p:nvPr/>
        </p:nvPicPr>
        <p:blipFill>
          <a:blip r:embed="rId3"/>
          <a:srcRect/>
          <a:stretch>
            <a:fillRect/>
          </a:stretch>
        </p:blipFill>
        <p:spPr bwMode="auto">
          <a:xfrm>
            <a:off x="4648200" y="2057400"/>
            <a:ext cx="2366963" cy="2667000"/>
          </a:xfrm>
          <a:prstGeom prst="rect">
            <a:avLst/>
          </a:prstGeom>
          <a:noFill/>
          <a:ln w="9525">
            <a:noFill/>
            <a:miter lim="800000"/>
            <a:headEnd/>
            <a:tailEnd/>
          </a:ln>
        </p:spPr>
      </p:pic>
      <p:sp>
        <p:nvSpPr>
          <p:cNvPr id="7174" name="TextBox 5"/>
          <p:cNvSpPr txBox="1">
            <a:spLocks noChangeArrowheads="1"/>
          </p:cNvSpPr>
          <p:nvPr/>
        </p:nvSpPr>
        <p:spPr bwMode="auto">
          <a:xfrm>
            <a:off x="7086600" y="3124200"/>
            <a:ext cx="1828800" cy="954088"/>
          </a:xfrm>
          <a:prstGeom prst="rect">
            <a:avLst/>
          </a:prstGeom>
          <a:noFill/>
          <a:ln w="9525">
            <a:noFill/>
            <a:miter lim="800000"/>
            <a:headEnd/>
            <a:tailEnd/>
          </a:ln>
        </p:spPr>
        <p:txBody>
          <a:bodyPr>
            <a:spAutoFit/>
          </a:bodyPr>
          <a:lstStyle/>
          <a:p>
            <a:r>
              <a:rPr lang="en-US" sz="2800">
                <a:latin typeface="Calibri" charset="0"/>
              </a:rPr>
              <a:t>Ozone Molecule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Video</a:t>
            </a:r>
          </a:p>
        </p:txBody>
      </p:sp>
      <p:sp>
        <p:nvSpPr>
          <p:cNvPr id="8195" name="Content Placeholder 2"/>
          <p:cNvSpPr>
            <a:spLocks noGrp="1"/>
          </p:cNvSpPr>
          <p:nvPr>
            <p:ph idx="1"/>
          </p:nvPr>
        </p:nvSpPr>
        <p:spPr/>
        <p:txBody>
          <a:bodyPr/>
          <a:lstStyle/>
          <a:p>
            <a:pPr eaLnBrk="1" hangingPunct="1"/>
            <a:r>
              <a:rPr lang="en-US" smtClean="0"/>
              <a:t>Answer all questions</a:t>
            </a:r>
          </a:p>
          <a:p>
            <a:pPr eaLnBrk="1" hangingPunct="1"/>
            <a:r>
              <a:rPr lang="en-US" smtClean="0"/>
              <a:t>We will stop the video every 5 questions and review</a:t>
            </a:r>
          </a:p>
          <a:p>
            <a:pPr eaLnBrk="1" hangingPunct="1"/>
            <a:r>
              <a:rPr lang="en-US" smtClean="0"/>
              <a:t>This will be some of your NOTES on OZONE so make sure you get the right answers!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What’s the Big Deal?</a:t>
            </a:r>
          </a:p>
        </p:txBody>
      </p:sp>
      <p:sp>
        <p:nvSpPr>
          <p:cNvPr id="10243" name="Content Placeholder 2"/>
          <p:cNvSpPr>
            <a:spLocks noGrp="1"/>
          </p:cNvSpPr>
          <p:nvPr>
            <p:ph idx="1"/>
          </p:nvPr>
        </p:nvSpPr>
        <p:spPr/>
        <p:txBody>
          <a:bodyPr/>
          <a:lstStyle/>
          <a:p>
            <a:pPr eaLnBrk="1" hangingPunct="1"/>
            <a:r>
              <a:rPr lang="en-US" b="1" smtClean="0"/>
              <a:t>The layers of the atmosphere can absorb light, reflect light, or let it pass through</a:t>
            </a:r>
          </a:p>
          <a:p>
            <a:pPr eaLnBrk="1" hangingPunct="1"/>
            <a:r>
              <a:rPr lang="en-US" smtClean="0"/>
              <a:t>Each layer of the atmosphere is made up of different mixtures of gases which are different temperatures</a:t>
            </a:r>
          </a:p>
          <a:p>
            <a:pPr eaLnBrk="1" hangingPunct="1"/>
            <a:r>
              <a:rPr lang="en-US" b="1" smtClean="0"/>
              <a:t>Ozone protects life on Earth by absorbing harmful UV radiation from the sun</a:t>
            </a:r>
          </a:p>
          <a:p>
            <a:pPr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Greenhouse Effect</a:t>
            </a:r>
          </a:p>
        </p:txBody>
      </p:sp>
      <p:sp>
        <p:nvSpPr>
          <p:cNvPr id="11267" name="Content Placeholder 2"/>
          <p:cNvSpPr>
            <a:spLocks noGrp="1"/>
          </p:cNvSpPr>
          <p:nvPr>
            <p:ph idx="1"/>
          </p:nvPr>
        </p:nvSpPr>
        <p:spPr/>
        <p:txBody>
          <a:bodyPr/>
          <a:lstStyle/>
          <a:p>
            <a:pPr eaLnBrk="1" hangingPunct="1"/>
            <a:r>
              <a:rPr lang="en-US" smtClean="0"/>
              <a:t>What do you know?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Greenhouse Effect</a:t>
            </a:r>
          </a:p>
        </p:txBody>
      </p:sp>
      <p:sp>
        <p:nvSpPr>
          <p:cNvPr id="12291" name="Content Placeholder 2"/>
          <p:cNvSpPr>
            <a:spLocks noGrp="1"/>
          </p:cNvSpPr>
          <p:nvPr>
            <p:ph idx="1"/>
          </p:nvPr>
        </p:nvSpPr>
        <p:spPr/>
        <p:txBody>
          <a:bodyPr/>
          <a:lstStyle/>
          <a:p>
            <a:pPr eaLnBrk="1" hangingPunct="1"/>
            <a:r>
              <a:rPr lang="en-US" smtClean="0"/>
              <a:t>Helps keep Earth warm</a:t>
            </a:r>
          </a:p>
          <a:p>
            <a:pPr eaLnBrk="1" hangingPunct="1">
              <a:buFont typeface="Arial" charset="0"/>
              <a:buNone/>
            </a:pPr>
            <a:r>
              <a:rPr lang="en-US" smtClean="0"/>
              <a:t>Definitions of Greenhouse gases and Greenhouse Effect?</a:t>
            </a:r>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r>
              <a:rPr lang="en-US" dirty="0" smtClean="0">
                <a:solidFill>
                  <a:srgbClr val="FF0000"/>
                </a:solidFill>
              </a:rPr>
              <a:t>Greenhouse Effect</a:t>
            </a:r>
            <a:r>
              <a:rPr lang="en-US" dirty="0" smtClean="0"/>
              <a:t>: The process by which certain gases in a planet’s atmosphere absorb  and send out infrared radiation, resulting in increase of surface temperature</a:t>
            </a:r>
          </a:p>
          <a:p>
            <a:pPr eaLnBrk="1" hangingPunct="1"/>
            <a:endParaRPr lang="en-US" dirty="0" smtClean="0"/>
          </a:p>
          <a:p>
            <a:pPr eaLnBrk="1" hangingPunct="1"/>
            <a:r>
              <a:rPr lang="en-US" dirty="0" smtClean="0">
                <a:solidFill>
                  <a:srgbClr val="FF0000"/>
                </a:solidFill>
              </a:rPr>
              <a:t>Greenhouse Gases</a:t>
            </a:r>
            <a:r>
              <a:rPr lang="en-US" dirty="0" smtClean="0"/>
              <a:t>: Gases, like carbon dioxide and methane, that absorb and give off infrared radiation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Competitions</a:t>
            </a:r>
            <a:endParaRPr lang="en-US" dirty="0"/>
          </a:p>
        </p:txBody>
      </p:sp>
      <p:sp>
        <p:nvSpPr>
          <p:cNvPr id="3" name="Content Placeholder 2"/>
          <p:cNvSpPr>
            <a:spLocks noGrp="1"/>
          </p:cNvSpPr>
          <p:nvPr>
            <p:ph idx="1"/>
          </p:nvPr>
        </p:nvSpPr>
        <p:spPr/>
        <p:txBody>
          <a:bodyPr/>
          <a:lstStyle/>
          <a:p>
            <a:r>
              <a:rPr lang="en-US" dirty="0" smtClean="0"/>
              <a:t>We will do some review questions today</a:t>
            </a:r>
          </a:p>
          <a:p>
            <a:r>
              <a:rPr lang="en-US" dirty="0" smtClean="0"/>
              <a:t>You will earn points</a:t>
            </a:r>
          </a:p>
          <a:p>
            <a:r>
              <a:rPr lang="en-US" dirty="0" smtClean="0"/>
              <a:t>The team with the most points = Winners</a:t>
            </a:r>
          </a:p>
          <a:p>
            <a:pPr>
              <a:buNone/>
            </a:pPr>
            <a:r>
              <a:rPr lang="en-US" dirty="0" smtClean="0"/>
              <a:t>1. Video Quiz</a:t>
            </a:r>
          </a:p>
          <a:p>
            <a:pPr>
              <a:buNone/>
            </a:pPr>
            <a:r>
              <a:rPr lang="en-US" dirty="0" smtClean="0"/>
              <a:t>2. Outdoor </a:t>
            </a:r>
            <a:r>
              <a:rPr lang="en-US" dirty="0" smtClean="0"/>
              <a:t>Quiz </a:t>
            </a:r>
            <a:r>
              <a:rPr lang="en-US" dirty="0" smtClean="0">
                <a:solidFill>
                  <a:srgbClr val="00B0F0"/>
                </a:solidFill>
              </a:rPr>
              <a:t>(Is it raining? Then no outdoor quiz </a:t>
            </a:r>
            <a:r>
              <a:rPr lang="en-US" dirty="0" smtClean="0">
                <a:solidFill>
                  <a:srgbClr val="00B0F0"/>
                </a:solidFill>
                <a:sym typeface="Wingdings" pitchFamily="2" charset="2"/>
              </a:rPr>
              <a:t> </a:t>
            </a:r>
            <a:r>
              <a:rPr lang="en-US" dirty="0" smtClean="0">
                <a:solidFill>
                  <a:srgbClr val="00B0F0"/>
                </a:solidFill>
              </a:rPr>
              <a:t>)</a:t>
            </a:r>
            <a:endParaRPr lang="en-US" dirty="0" smtClean="0">
              <a:solidFill>
                <a:srgbClr val="00B0F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To begin our study of WIND, we have to talk about…</a:t>
            </a:r>
          </a:p>
          <a:p>
            <a:pPr>
              <a:buNone/>
            </a:pPr>
            <a:r>
              <a:rPr lang="en-US" sz="4400" b="1" dirty="0" smtClean="0"/>
              <a:t>AIR PRESSURE</a:t>
            </a:r>
          </a:p>
          <a:p>
            <a:pPr>
              <a:buNone/>
            </a:pPr>
            <a:r>
              <a:rPr lang="en-US" dirty="0" smtClean="0"/>
              <a:t>and</a:t>
            </a:r>
          </a:p>
          <a:p>
            <a:pPr>
              <a:buNone/>
            </a:pPr>
            <a:r>
              <a:rPr lang="en-US" sz="4400" b="1" dirty="0" smtClean="0"/>
              <a:t>UNEVEN HEATING of the EARTH</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Textbook Section 2.1</a:t>
            </a:r>
            <a:endParaRPr lang="en-US" dirty="0"/>
          </a:p>
        </p:txBody>
      </p:sp>
      <p:sp>
        <p:nvSpPr>
          <p:cNvPr id="3" name="Content Placeholder 2"/>
          <p:cNvSpPr>
            <a:spLocks noGrp="1"/>
          </p:cNvSpPr>
          <p:nvPr>
            <p:ph idx="1"/>
          </p:nvPr>
        </p:nvSpPr>
        <p:spPr>
          <a:xfrm>
            <a:off x="533400" y="762000"/>
            <a:ext cx="8229600" cy="4525963"/>
          </a:xfrm>
        </p:spPr>
        <p:txBody>
          <a:bodyPr/>
          <a:lstStyle/>
          <a:p>
            <a:r>
              <a:rPr lang="en-US" dirty="0" smtClean="0"/>
              <a:t>What do you remember about density?</a:t>
            </a:r>
          </a:p>
          <a:p>
            <a:r>
              <a:rPr lang="en-US" b="1" dirty="0" smtClean="0">
                <a:solidFill>
                  <a:srgbClr val="FF0000"/>
                </a:solidFill>
              </a:rPr>
              <a:t>Air Pressure</a:t>
            </a:r>
            <a:r>
              <a:rPr lang="en-US" dirty="0" smtClean="0">
                <a:solidFill>
                  <a:srgbClr val="FF0000"/>
                </a:solidFill>
              </a:rPr>
              <a:t>: the force of air molecules on an area</a:t>
            </a:r>
          </a:p>
          <a:p>
            <a:r>
              <a:rPr lang="en-US" dirty="0" smtClean="0"/>
              <a:t>Air Pressure and Altitude: pg 44 diagram</a:t>
            </a:r>
          </a:p>
        </p:txBody>
      </p:sp>
      <p:pic>
        <p:nvPicPr>
          <p:cNvPr id="4" name="Picture 3" descr="Sea-Level-Barometric-Pressure.jpg"/>
          <p:cNvPicPr>
            <a:picLocks noChangeAspect="1"/>
          </p:cNvPicPr>
          <p:nvPr/>
        </p:nvPicPr>
        <p:blipFill>
          <a:blip r:embed="rId2"/>
          <a:stretch>
            <a:fillRect/>
          </a:stretch>
        </p:blipFill>
        <p:spPr>
          <a:xfrm>
            <a:off x="1828800" y="2971800"/>
            <a:ext cx="5330117" cy="3886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6096000" cy="6477000"/>
          </a:xfrm>
        </p:spPr>
        <p:txBody>
          <a:bodyPr>
            <a:normAutofit lnSpcReduction="10000"/>
          </a:bodyPr>
          <a:lstStyle/>
          <a:p>
            <a:pPr>
              <a:buNone/>
            </a:pPr>
            <a:endParaRPr lang="en-US" dirty="0" smtClean="0"/>
          </a:p>
          <a:p>
            <a:r>
              <a:rPr lang="en-US" sz="3600" b="1" dirty="0" smtClean="0">
                <a:solidFill>
                  <a:srgbClr val="BD118C"/>
                </a:solidFill>
              </a:rPr>
              <a:t>Air pressure and density are HIGHER at a lower altitude</a:t>
            </a:r>
          </a:p>
          <a:p>
            <a:endParaRPr lang="en-US" sz="3600" b="1" dirty="0" smtClean="0">
              <a:solidFill>
                <a:srgbClr val="FFFF00"/>
              </a:solidFill>
            </a:endParaRPr>
          </a:p>
          <a:p>
            <a:endParaRPr lang="en-US" sz="3600" b="1" dirty="0" smtClean="0">
              <a:solidFill>
                <a:srgbClr val="FFFF00"/>
              </a:solidFill>
            </a:endParaRPr>
          </a:p>
          <a:p>
            <a:r>
              <a:rPr lang="en-US" sz="3600" b="1" dirty="0" smtClean="0">
                <a:solidFill>
                  <a:srgbClr val="FFFF00"/>
                </a:solidFill>
              </a:rPr>
              <a:t>Air pressure and density are LOWER at a higher altitude </a:t>
            </a:r>
          </a:p>
          <a:p>
            <a:endParaRPr lang="en-US" sz="3600" b="1" dirty="0" smtClean="0"/>
          </a:p>
          <a:p>
            <a:r>
              <a:rPr lang="en-US" sz="3000" b="1" i="1" dirty="0" smtClean="0"/>
              <a:t>Think of it…like you’re at the bottom of a “swimming pool “</a:t>
            </a:r>
          </a:p>
          <a:p>
            <a:pPr>
              <a:buNone/>
            </a:pPr>
            <a:r>
              <a:rPr lang="en-US" sz="3000" b="1" i="1" dirty="0" smtClean="0"/>
              <a:t>full of the atmospheric air</a:t>
            </a:r>
            <a:endParaRPr lang="en-US" sz="3000" b="1" i="1" dirty="0"/>
          </a:p>
        </p:txBody>
      </p:sp>
      <p:pic>
        <p:nvPicPr>
          <p:cNvPr id="4" name="Picture 3" descr="news-graphics-2005-_600632a.jpg"/>
          <p:cNvPicPr>
            <a:picLocks noChangeAspect="1"/>
          </p:cNvPicPr>
          <p:nvPr/>
        </p:nvPicPr>
        <p:blipFill>
          <a:blip r:embed="rId2"/>
          <a:stretch>
            <a:fillRect/>
          </a:stretch>
        </p:blipFill>
        <p:spPr>
          <a:xfrm>
            <a:off x="5791200" y="228600"/>
            <a:ext cx="3352800" cy="440119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Instruments at Work</a:t>
            </a:r>
            <a:endParaRPr lang="en-US" dirty="0"/>
          </a:p>
        </p:txBody>
      </p:sp>
      <p:sp>
        <p:nvSpPr>
          <p:cNvPr id="3" name="Content Placeholder 2"/>
          <p:cNvSpPr>
            <a:spLocks noGrp="1"/>
          </p:cNvSpPr>
          <p:nvPr>
            <p:ph idx="1"/>
          </p:nvPr>
        </p:nvSpPr>
        <p:spPr>
          <a:xfrm>
            <a:off x="0" y="1600200"/>
            <a:ext cx="8686800" cy="4525963"/>
          </a:xfrm>
        </p:spPr>
        <p:txBody>
          <a:bodyPr/>
          <a:lstStyle/>
          <a:p>
            <a:r>
              <a:rPr lang="en-US" sz="3600" b="1" dirty="0" smtClean="0">
                <a:solidFill>
                  <a:srgbClr val="FF0000"/>
                </a:solidFill>
              </a:rPr>
              <a:t>Barometer:</a:t>
            </a:r>
            <a:r>
              <a:rPr lang="en-US" sz="3600" dirty="0" smtClean="0">
                <a:solidFill>
                  <a:srgbClr val="FF0000"/>
                </a:solidFill>
              </a:rPr>
              <a:t> any instrument that measures air pressure</a:t>
            </a:r>
          </a:p>
          <a:p>
            <a:endParaRPr lang="en-US" dirty="0"/>
          </a:p>
        </p:txBody>
      </p:sp>
      <p:pic>
        <p:nvPicPr>
          <p:cNvPr id="4" name="Picture 3" descr="eur-04_aneroid_barometer.jpg"/>
          <p:cNvPicPr>
            <a:picLocks noChangeAspect="1"/>
          </p:cNvPicPr>
          <p:nvPr/>
        </p:nvPicPr>
        <p:blipFill>
          <a:blip r:embed="rId2" cstate="print"/>
          <a:stretch>
            <a:fillRect/>
          </a:stretch>
        </p:blipFill>
        <p:spPr>
          <a:xfrm>
            <a:off x="2819400" y="3136392"/>
            <a:ext cx="3654552" cy="372160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2.2 Why is There Wind?</a:t>
            </a:r>
            <a:endParaRPr lang="en-US" dirty="0"/>
          </a:p>
        </p:txBody>
      </p:sp>
      <p:sp>
        <p:nvSpPr>
          <p:cNvPr id="3" name="Content Placeholder 2"/>
          <p:cNvSpPr>
            <a:spLocks noGrp="1"/>
          </p:cNvSpPr>
          <p:nvPr>
            <p:ph idx="1"/>
          </p:nvPr>
        </p:nvSpPr>
        <p:spPr>
          <a:xfrm>
            <a:off x="0" y="1066800"/>
            <a:ext cx="8229600" cy="4525963"/>
          </a:xfrm>
        </p:spPr>
        <p:txBody>
          <a:bodyPr/>
          <a:lstStyle/>
          <a:p>
            <a:r>
              <a:rPr lang="en-US" dirty="0" smtClean="0"/>
              <a:t>Is the Earth evenly heated?</a:t>
            </a:r>
          </a:p>
          <a:p>
            <a:pPr>
              <a:buNone/>
            </a:pPr>
            <a:r>
              <a:rPr lang="en-US" i="1" dirty="0" smtClean="0"/>
              <a:t>Globe/ flashlight example</a:t>
            </a:r>
            <a:endParaRPr lang="en-US" i="1" dirty="0"/>
          </a:p>
        </p:txBody>
      </p:sp>
      <p:pic>
        <p:nvPicPr>
          <p:cNvPr id="5" name="Picture 4" descr="insolation.jpg"/>
          <p:cNvPicPr>
            <a:picLocks noChangeAspect="1"/>
          </p:cNvPicPr>
          <p:nvPr/>
        </p:nvPicPr>
        <p:blipFill>
          <a:blip r:embed="rId2"/>
          <a:stretch>
            <a:fillRect/>
          </a:stretch>
        </p:blipFill>
        <p:spPr>
          <a:xfrm>
            <a:off x="1600200" y="2133600"/>
            <a:ext cx="6096000" cy="4724400"/>
          </a:xfrm>
          <a:prstGeom prst="rect">
            <a:avLst/>
          </a:prstGeom>
        </p:spPr>
      </p:pic>
      <p:cxnSp>
        <p:nvCxnSpPr>
          <p:cNvPr id="7" name="Straight Arrow Connector 6"/>
          <p:cNvCxnSpPr/>
          <p:nvPr/>
        </p:nvCxnSpPr>
        <p:spPr>
          <a:xfrm rot="5400000">
            <a:off x="5638800" y="2286000"/>
            <a:ext cx="1905000" cy="1143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71800" y="4495800"/>
            <a:ext cx="2819400" cy="10668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5334000"/>
            <a:ext cx="3352800" cy="830997"/>
          </a:xfrm>
          <a:prstGeom prst="rect">
            <a:avLst/>
          </a:prstGeom>
          <a:noFill/>
        </p:spPr>
        <p:txBody>
          <a:bodyPr wrap="square" rtlCol="0">
            <a:spAutoFit/>
          </a:bodyPr>
          <a:lstStyle/>
          <a:p>
            <a:r>
              <a:rPr lang="en-US" sz="2400" b="1" dirty="0" smtClean="0">
                <a:solidFill>
                  <a:schemeClr val="bg1"/>
                </a:solidFill>
              </a:rPr>
              <a:t>More direct sunlight= warmer temperatures</a:t>
            </a:r>
            <a:endParaRPr lang="en-US" sz="2400" b="1" dirty="0">
              <a:solidFill>
                <a:schemeClr val="bg1"/>
              </a:solidFill>
            </a:endParaRPr>
          </a:p>
        </p:txBody>
      </p:sp>
      <p:sp>
        <p:nvSpPr>
          <p:cNvPr id="12" name="TextBox 11"/>
          <p:cNvSpPr txBox="1"/>
          <p:nvPr/>
        </p:nvSpPr>
        <p:spPr>
          <a:xfrm>
            <a:off x="5943600" y="1066800"/>
            <a:ext cx="3048000" cy="830997"/>
          </a:xfrm>
          <a:prstGeom prst="rect">
            <a:avLst/>
          </a:prstGeom>
          <a:noFill/>
        </p:spPr>
        <p:txBody>
          <a:bodyPr wrap="square" rtlCol="0">
            <a:spAutoFit/>
          </a:bodyPr>
          <a:lstStyle/>
          <a:p>
            <a:r>
              <a:rPr lang="en-US" sz="2400" b="1" dirty="0" smtClean="0">
                <a:solidFill>
                  <a:schemeClr val="bg1"/>
                </a:solidFill>
              </a:rPr>
              <a:t>Less direct sunlight= cooler temperatures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(Section 1 on RSG, 2-3)</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sz="3600" dirty="0" smtClean="0">
                <a:solidFill>
                  <a:srgbClr val="FF0000"/>
                </a:solidFill>
              </a:rPr>
              <a:t>Uneven heating of Earth’s surface causes changes in pressure, which makes air MOVE!</a:t>
            </a:r>
          </a:p>
          <a:p>
            <a:r>
              <a:rPr lang="en-US" sz="3600" dirty="0" smtClean="0"/>
              <a:t>Think back…to the convection currents Warm air RISES, cool air SINKS</a:t>
            </a:r>
          </a:p>
          <a:p>
            <a:r>
              <a:rPr lang="en-US" b="1" dirty="0" smtClean="0">
                <a:solidFill>
                  <a:srgbClr val="7030A0"/>
                </a:solidFill>
              </a:rPr>
              <a:t>Page A 48: Draw the diagram in your notebook – this is a </a:t>
            </a:r>
            <a:r>
              <a:rPr lang="en-US" b="1" dirty="0" smtClean="0">
                <a:solidFill>
                  <a:srgbClr val="0070C0"/>
                </a:solidFill>
              </a:rPr>
              <a:t>common pattern of air caused by uneven heating of the earth’s surface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Pressure and WIND</a:t>
            </a:r>
            <a:endParaRPr lang="en-US" dirty="0"/>
          </a:p>
        </p:txBody>
      </p:sp>
      <p:sp>
        <p:nvSpPr>
          <p:cNvPr id="3" name="Content Placeholder 2"/>
          <p:cNvSpPr>
            <a:spLocks noGrp="1"/>
          </p:cNvSpPr>
          <p:nvPr>
            <p:ph idx="1"/>
          </p:nvPr>
        </p:nvSpPr>
        <p:spPr/>
        <p:txBody>
          <a:bodyPr/>
          <a:lstStyle/>
          <a:p>
            <a:r>
              <a:rPr lang="en-US" dirty="0" smtClean="0"/>
              <a:t>Have you ever heard a weather forecaster talk about… “LOW PRESSURE” or “HIGH PRESSURE AREAS” when they are predicting the weather?</a:t>
            </a:r>
          </a:p>
          <a:p>
            <a:endParaRPr lang="en-US" dirty="0" smtClean="0"/>
          </a:p>
          <a:p>
            <a:r>
              <a:rPr lang="en-US" dirty="0" smtClean="0"/>
              <a:t>Handout-!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Coriolis</a:t>
            </a:r>
            <a:r>
              <a:rPr lang="en-US" dirty="0" smtClean="0"/>
              <a:t> Effect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Textbook Page A 49: </a:t>
            </a:r>
          </a:p>
          <a:p>
            <a:endParaRPr lang="en-US" dirty="0" smtClean="0"/>
          </a:p>
          <a:p>
            <a:r>
              <a:rPr lang="en-US" dirty="0" smtClean="0"/>
              <a:t>Need: Balloon, marker</a:t>
            </a:r>
          </a:p>
          <a:p>
            <a:endParaRPr lang="en-US" dirty="0" smtClean="0"/>
          </a:p>
          <a:p>
            <a:r>
              <a:rPr lang="en-US" dirty="0" smtClean="0"/>
              <a:t>Answer the questions in your notebook!</a:t>
            </a:r>
          </a:p>
          <a:p>
            <a:endParaRPr lang="en-US" dirty="0" smtClean="0"/>
          </a:p>
          <a:p>
            <a:r>
              <a:rPr lang="en-US" dirty="0" smtClean="0"/>
              <a:t>What does this tell you about the </a:t>
            </a:r>
            <a:r>
              <a:rPr lang="en-US" dirty="0" err="1" smtClean="0"/>
              <a:t>Coriolis</a:t>
            </a:r>
            <a:r>
              <a:rPr lang="en-US" dirty="0" smtClean="0"/>
              <a:t> Effect?</a:t>
            </a:r>
          </a:p>
          <a:p>
            <a:r>
              <a:rPr lang="en-US" dirty="0" smtClean="0">
                <a:hlinkClick r:id="rId2"/>
              </a:rPr>
              <a:t>http://www.classzone.com/books/earth_science/terc/content/visualizations/es1904/es1904page01.cfm</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029200" cy="7086600"/>
          </a:xfrm>
        </p:spPr>
        <p:txBody>
          <a:bodyPr>
            <a:normAutofit/>
          </a:bodyPr>
          <a:lstStyle/>
          <a:p>
            <a:r>
              <a:rPr lang="en-US" dirty="0" smtClean="0"/>
              <a:t>The fact that Earth rotates and it’s surface is </a:t>
            </a:r>
            <a:r>
              <a:rPr lang="en-US" b="1" dirty="0" smtClean="0"/>
              <a:t>unevenly heated</a:t>
            </a:r>
            <a:r>
              <a:rPr lang="en-US" dirty="0" smtClean="0"/>
              <a:t> mean that there is a PATTERN of global winds and some areas with almost NO wind</a:t>
            </a:r>
          </a:p>
          <a:p>
            <a:r>
              <a:rPr lang="en-US" dirty="0" smtClean="0">
                <a:hlinkClick r:id="rId2"/>
              </a:rPr>
              <a:t>http://www.youtube.com/watch?v=Ye45DGkqUkE&amp;feature=related</a:t>
            </a:r>
            <a:endParaRPr lang="en-US" dirty="0" smtClean="0"/>
          </a:p>
          <a:p>
            <a:endParaRPr lang="en-US" dirty="0" smtClean="0"/>
          </a:p>
          <a:p>
            <a:r>
              <a:rPr lang="en-US" i="1" dirty="0" smtClean="0"/>
              <a:t>Global Winds Diagram on the back of your guide…</a:t>
            </a:r>
          </a:p>
        </p:txBody>
      </p:sp>
      <p:pic>
        <p:nvPicPr>
          <p:cNvPr id="4" name="Picture 3" descr="CW_Fig5_2_1.jpg"/>
          <p:cNvPicPr>
            <a:picLocks noChangeAspect="1"/>
          </p:cNvPicPr>
          <p:nvPr/>
        </p:nvPicPr>
        <p:blipFill>
          <a:blip r:embed="rId3" cstate="print"/>
          <a:stretch>
            <a:fillRect/>
          </a:stretch>
        </p:blipFill>
        <p:spPr>
          <a:xfrm>
            <a:off x="5105400" y="1371600"/>
            <a:ext cx="4038600" cy="40386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A 51</a:t>
            </a:r>
            <a:endParaRPr lang="en-US" dirty="0"/>
          </a:p>
        </p:txBody>
      </p:sp>
      <p:sp>
        <p:nvSpPr>
          <p:cNvPr id="3" name="Content Placeholder 2"/>
          <p:cNvSpPr>
            <a:spLocks noGrp="1"/>
          </p:cNvSpPr>
          <p:nvPr>
            <p:ph idx="1"/>
          </p:nvPr>
        </p:nvSpPr>
        <p:spPr/>
        <p:txBody>
          <a:bodyPr>
            <a:normAutofit/>
          </a:bodyPr>
          <a:lstStyle/>
          <a:p>
            <a:pPr marL="514350" indent="-514350">
              <a:buAutoNum type="alphaUcPeriod"/>
            </a:pPr>
            <a:r>
              <a:rPr lang="en-US" i="1" dirty="0" smtClean="0"/>
              <a:t>Calm Regions (p. 50)</a:t>
            </a:r>
          </a:p>
          <a:p>
            <a:pPr marL="514350" indent="-514350">
              <a:buNone/>
            </a:pPr>
            <a:r>
              <a:rPr lang="en-US" i="1" dirty="0" smtClean="0"/>
              <a:t>      5. The doldrums are a ____- pressure zone; warm, moist air _________, producing ___________ and ___________. The horse latitudes are __________- pressure zones; cool air _______, producing ________ and _____ weather.</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Weather Video Quiz</a:t>
            </a:r>
          </a:p>
        </p:txBody>
      </p:sp>
      <p:sp>
        <p:nvSpPr>
          <p:cNvPr id="5123" name="Content Placeholder 2"/>
          <p:cNvSpPr>
            <a:spLocks noGrp="1"/>
          </p:cNvSpPr>
          <p:nvPr>
            <p:ph idx="1"/>
          </p:nvPr>
        </p:nvSpPr>
        <p:spPr/>
        <p:txBody>
          <a:bodyPr/>
          <a:lstStyle/>
          <a:p>
            <a:r>
              <a:rPr lang="en-US" smtClean="0"/>
              <a:t>NOT for a class grade</a:t>
            </a:r>
          </a:p>
          <a:p>
            <a:endParaRPr lang="en-US" smtClean="0"/>
          </a:p>
          <a:p>
            <a:r>
              <a:rPr lang="en-US" smtClean="0"/>
              <a:t>IS a team competition </a:t>
            </a:r>
          </a:p>
          <a:p>
            <a:endParaRPr lang="en-US" smtClean="0"/>
          </a:p>
          <a:p>
            <a:r>
              <a:rPr lang="en-US" smtClean="0"/>
              <a:t>3 rounds of questions (if we have time)</a:t>
            </a:r>
          </a:p>
          <a:p>
            <a:endParaRPr lang="en-US" smtClean="0"/>
          </a:p>
          <a:p>
            <a:r>
              <a:rPr lang="en-US" smtClean="0"/>
              <a:t>Write your group’s answer on the markerboard and hold up when I pause the question!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B. Wind Belts (p. 50)</a:t>
            </a:r>
          </a:p>
          <a:p>
            <a:pPr>
              <a:buNone/>
            </a:pPr>
            <a:r>
              <a:rPr lang="en-US" dirty="0" smtClean="0"/>
              <a:t>   6. The trade winds blow from the _______________ and die out as they come near the _________. The </a:t>
            </a:r>
            <a:r>
              <a:rPr lang="en-US" dirty="0" err="1" smtClean="0"/>
              <a:t>westerlies</a:t>
            </a:r>
            <a:r>
              <a:rPr lang="en-US" dirty="0" smtClean="0"/>
              <a:t> blow from the ________ and move _________across the United States. The easterlies blow from the _________ and cause stormy weather to occur when _________ from this belt meets warm air of the </a:t>
            </a:r>
            <a:r>
              <a:rPr lang="en-US" dirty="0" err="1" smtClean="0"/>
              <a:t>westerlies</a:t>
            </a:r>
            <a:r>
              <a:rPr lang="en-US"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Streams</a:t>
            </a:r>
            <a:endParaRPr lang="en-US" dirty="0"/>
          </a:p>
        </p:txBody>
      </p:sp>
      <p:sp>
        <p:nvSpPr>
          <p:cNvPr id="3" name="Content Placeholder 2"/>
          <p:cNvSpPr>
            <a:spLocks noGrp="1"/>
          </p:cNvSpPr>
          <p:nvPr>
            <p:ph idx="1"/>
          </p:nvPr>
        </p:nvSpPr>
        <p:spPr/>
        <p:txBody>
          <a:bodyPr/>
          <a:lstStyle/>
          <a:p>
            <a:r>
              <a:rPr lang="en-US" dirty="0" smtClean="0"/>
              <a:t>Not all winds travel along the surface of the Earth</a:t>
            </a:r>
          </a:p>
          <a:p>
            <a:endParaRPr lang="en-US" dirty="0"/>
          </a:p>
        </p:txBody>
      </p:sp>
      <p:pic>
        <p:nvPicPr>
          <p:cNvPr id="4" name="Picture 3" descr="jet_stream.jpg"/>
          <p:cNvPicPr>
            <a:picLocks noChangeAspect="1"/>
          </p:cNvPicPr>
          <p:nvPr/>
        </p:nvPicPr>
        <p:blipFill>
          <a:blip r:embed="rId2" cstate="print"/>
          <a:stretch>
            <a:fillRect/>
          </a:stretch>
        </p:blipFill>
        <p:spPr>
          <a:xfrm>
            <a:off x="2057400" y="2105363"/>
            <a:ext cx="4845050" cy="475263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and Sea Breezes</a:t>
            </a:r>
            <a:endParaRPr lang="en-US" dirty="0"/>
          </a:p>
        </p:txBody>
      </p:sp>
      <p:sp>
        <p:nvSpPr>
          <p:cNvPr id="3" name="Content Placeholder 2"/>
          <p:cNvSpPr>
            <a:spLocks noGrp="1"/>
          </p:cNvSpPr>
          <p:nvPr>
            <p:ph idx="1"/>
          </p:nvPr>
        </p:nvSpPr>
        <p:spPr/>
        <p:txBody>
          <a:bodyPr/>
          <a:lstStyle/>
          <a:p>
            <a:r>
              <a:rPr lang="en-US" dirty="0" smtClean="0"/>
              <a:t>See Foldable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Fronts</a:t>
            </a:r>
          </a:p>
        </p:txBody>
      </p:sp>
      <p:sp>
        <p:nvSpPr>
          <p:cNvPr id="8195" name="Content Placeholder 2"/>
          <p:cNvSpPr>
            <a:spLocks noGrp="1"/>
          </p:cNvSpPr>
          <p:nvPr>
            <p:ph idx="1"/>
          </p:nvPr>
        </p:nvSpPr>
        <p:spPr/>
        <p:txBody>
          <a:bodyPr/>
          <a:lstStyle/>
          <a:p>
            <a:pPr eaLnBrk="1" hangingPunct="1"/>
            <a:r>
              <a:rPr lang="en-US" dirty="0" smtClean="0">
                <a:hlinkClick r:id="rId2"/>
              </a:rPr>
              <a:t>http://www.classzone.com/books/earth_science/terc/content/visualizations/es2002/es2002page01.cfm</a:t>
            </a:r>
            <a:endParaRPr lang="en-US" dirty="0" smtClean="0"/>
          </a:p>
          <a:p>
            <a:pPr eaLnBrk="1" hangingPunct="1"/>
            <a:endParaRPr lang="en-US" dirty="0" smtClean="0"/>
          </a:p>
          <a:p>
            <a:pPr eaLnBrk="1" hangingPunct="1"/>
            <a:r>
              <a:rPr lang="en-US" dirty="0" smtClean="0">
                <a:hlinkClick r:id="rId3"/>
              </a:rPr>
              <a:t>http://www.phschool.com/atschool/phsciexp/active_art/weather_fronts/</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Fronts</a:t>
            </a:r>
          </a:p>
        </p:txBody>
      </p:sp>
      <p:sp>
        <p:nvSpPr>
          <p:cNvPr id="6147" name="Content Placeholder 2"/>
          <p:cNvSpPr>
            <a:spLocks noGrp="1"/>
          </p:cNvSpPr>
          <p:nvPr>
            <p:ph idx="1"/>
          </p:nvPr>
        </p:nvSpPr>
        <p:spPr/>
        <p:txBody>
          <a:bodyPr/>
          <a:lstStyle/>
          <a:p>
            <a:pPr eaLnBrk="1" hangingPunct="1"/>
            <a:r>
              <a:rPr lang="en-US" i="1" smtClean="0">
                <a:solidFill>
                  <a:srgbClr val="FF0000"/>
                </a:solidFill>
              </a:rPr>
              <a:t>Cold Front</a:t>
            </a:r>
            <a:r>
              <a:rPr lang="en-US" i="1" smtClean="0">
                <a:sym typeface="Wingdings" pitchFamily="2" charset="2"/>
              </a:rPr>
              <a:t></a:t>
            </a:r>
            <a:r>
              <a:rPr lang="en-US" i="1" smtClean="0"/>
              <a:t> Cold air pushes </a:t>
            </a:r>
            <a:r>
              <a:rPr lang="en-US" i="1" smtClean="0">
                <a:solidFill>
                  <a:srgbClr val="FF0000"/>
                </a:solidFill>
              </a:rPr>
              <a:t>warm</a:t>
            </a:r>
            <a:r>
              <a:rPr lang="en-US" i="1" smtClean="0"/>
              <a:t> air which forces the warm air to rise. The warm air condenses and forms </a:t>
            </a:r>
            <a:r>
              <a:rPr lang="en-US" i="1" smtClean="0">
                <a:solidFill>
                  <a:srgbClr val="FF0000"/>
                </a:solidFill>
              </a:rPr>
              <a:t>tall clouds</a:t>
            </a:r>
          </a:p>
        </p:txBody>
      </p:sp>
      <p:pic>
        <p:nvPicPr>
          <p:cNvPr id="6148" name="Picture 3" descr="cold-front_sm.gif"/>
          <p:cNvPicPr>
            <a:picLocks noChangeAspect="1"/>
          </p:cNvPicPr>
          <p:nvPr/>
        </p:nvPicPr>
        <p:blipFill>
          <a:blip r:embed="rId2"/>
          <a:srcRect r="1852" b="34615"/>
          <a:stretch>
            <a:fillRect/>
          </a:stretch>
        </p:blipFill>
        <p:spPr bwMode="auto">
          <a:xfrm>
            <a:off x="1905000" y="3273425"/>
            <a:ext cx="5029200" cy="358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Fronts</a:t>
            </a:r>
          </a:p>
        </p:txBody>
      </p:sp>
      <p:sp>
        <p:nvSpPr>
          <p:cNvPr id="7171" name="Content Placeholder 2"/>
          <p:cNvSpPr>
            <a:spLocks noGrp="1"/>
          </p:cNvSpPr>
          <p:nvPr>
            <p:ph idx="1"/>
          </p:nvPr>
        </p:nvSpPr>
        <p:spPr/>
        <p:txBody>
          <a:bodyPr/>
          <a:lstStyle/>
          <a:p>
            <a:pPr eaLnBrk="1" hangingPunct="1"/>
            <a:r>
              <a:rPr lang="en-US" i="1" smtClean="0"/>
              <a:t>Warm Front</a:t>
            </a:r>
            <a:r>
              <a:rPr lang="en-US" i="1" smtClean="0">
                <a:sym typeface="Wingdings" pitchFamily="2" charset="2"/>
              </a:rPr>
              <a:t> </a:t>
            </a:r>
            <a:r>
              <a:rPr lang="en-US" i="1" smtClean="0">
                <a:solidFill>
                  <a:srgbClr val="FF0000"/>
                </a:solidFill>
                <a:sym typeface="Wingdings" pitchFamily="2" charset="2"/>
              </a:rPr>
              <a:t>warm air </a:t>
            </a:r>
            <a:r>
              <a:rPr lang="en-US" i="1" smtClean="0">
                <a:sym typeface="Wingdings" pitchFamily="2" charset="2"/>
              </a:rPr>
              <a:t>pushes cold air. Warm air rises over cold air and </a:t>
            </a:r>
            <a:r>
              <a:rPr lang="en-US" i="1" smtClean="0">
                <a:solidFill>
                  <a:srgbClr val="FF0000"/>
                </a:solidFill>
                <a:sym typeface="Wingdings" pitchFamily="2" charset="2"/>
              </a:rPr>
              <a:t>condenses</a:t>
            </a:r>
            <a:r>
              <a:rPr lang="en-US" i="1" smtClean="0">
                <a:sym typeface="Wingdings" pitchFamily="2" charset="2"/>
              </a:rPr>
              <a:t> into flat clouds </a:t>
            </a:r>
            <a:r>
              <a:rPr lang="en-US" i="1" smtClean="0"/>
              <a:t> </a:t>
            </a:r>
          </a:p>
        </p:txBody>
      </p:sp>
      <p:pic>
        <p:nvPicPr>
          <p:cNvPr id="7172" name="Picture 3" descr="warm-front_sm.gif"/>
          <p:cNvPicPr>
            <a:picLocks noChangeAspect="1"/>
          </p:cNvPicPr>
          <p:nvPr/>
        </p:nvPicPr>
        <p:blipFill>
          <a:blip r:embed="rId2"/>
          <a:srcRect b="35081"/>
          <a:stretch>
            <a:fillRect/>
          </a:stretch>
        </p:blipFill>
        <p:spPr bwMode="auto">
          <a:xfrm>
            <a:off x="1981200" y="3138488"/>
            <a:ext cx="5341938" cy="371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Fronts</a:t>
            </a:r>
          </a:p>
        </p:txBody>
      </p:sp>
      <p:sp>
        <p:nvSpPr>
          <p:cNvPr id="9219" name="Content Placeholder 2"/>
          <p:cNvSpPr>
            <a:spLocks noGrp="1"/>
          </p:cNvSpPr>
          <p:nvPr>
            <p:ph idx="1"/>
          </p:nvPr>
        </p:nvSpPr>
        <p:spPr/>
        <p:txBody>
          <a:bodyPr/>
          <a:lstStyle/>
          <a:p>
            <a:pPr eaLnBrk="1" hangingPunct="1"/>
            <a:r>
              <a:rPr lang="en-US" i="1" smtClean="0">
                <a:solidFill>
                  <a:srgbClr val="FF0000"/>
                </a:solidFill>
              </a:rPr>
              <a:t>Stationary</a:t>
            </a:r>
            <a:r>
              <a:rPr lang="en-US" i="1" smtClean="0"/>
              <a:t> Front</a:t>
            </a:r>
            <a:r>
              <a:rPr lang="en-US" i="1" smtClean="0">
                <a:sym typeface="Wingdings" pitchFamily="2" charset="2"/>
              </a:rPr>
              <a:t></a:t>
            </a:r>
            <a:r>
              <a:rPr lang="en-US" i="1" smtClean="0"/>
              <a:t> Two air masses push against each other without moving. Becomes either a </a:t>
            </a:r>
            <a:r>
              <a:rPr lang="en-US" i="1" smtClean="0">
                <a:solidFill>
                  <a:srgbClr val="FF0000"/>
                </a:solidFill>
              </a:rPr>
              <a:t>cold </a:t>
            </a:r>
            <a:r>
              <a:rPr lang="en-US" i="1" smtClean="0"/>
              <a:t>or </a:t>
            </a:r>
            <a:r>
              <a:rPr lang="en-US" i="1" smtClean="0">
                <a:solidFill>
                  <a:srgbClr val="FF0000"/>
                </a:solidFill>
              </a:rPr>
              <a:t>warm</a:t>
            </a:r>
            <a:r>
              <a:rPr lang="en-US" i="1" smtClean="0"/>
              <a:t> front when one mass moves forward </a:t>
            </a:r>
          </a:p>
        </p:txBody>
      </p:sp>
      <p:pic>
        <p:nvPicPr>
          <p:cNvPr id="9220" name="Picture 3" descr="front_stationary_en.gif"/>
          <p:cNvPicPr>
            <a:picLocks noChangeAspect="1"/>
          </p:cNvPicPr>
          <p:nvPr/>
        </p:nvPicPr>
        <p:blipFill>
          <a:blip r:embed="rId2"/>
          <a:srcRect/>
          <a:stretch>
            <a:fillRect/>
          </a:stretch>
        </p:blipFill>
        <p:spPr bwMode="auto">
          <a:xfrm>
            <a:off x="3657600" y="3236913"/>
            <a:ext cx="3286125" cy="362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Fronts</a:t>
            </a:r>
          </a:p>
        </p:txBody>
      </p:sp>
      <p:sp>
        <p:nvSpPr>
          <p:cNvPr id="10243" name="Content Placeholder 2"/>
          <p:cNvSpPr>
            <a:spLocks noGrp="1"/>
          </p:cNvSpPr>
          <p:nvPr>
            <p:ph idx="1"/>
          </p:nvPr>
        </p:nvSpPr>
        <p:spPr/>
        <p:txBody>
          <a:bodyPr/>
          <a:lstStyle/>
          <a:p>
            <a:pPr eaLnBrk="1" hangingPunct="1"/>
            <a:r>
              <a:rPr lang="en-US" i="1" smtClean="0"/>
              <a:t>Occluded Front</a:t>
            </a:r>
            <a:r>
              <a:rPr lang="en-US" i="1" smtClean="0">
                <a:sym typeface="Wingdings" pitchFamily="2" charset="2"/>
              </a:rPr>
              <a:t> </a:t>
            </a:r>
            <a:r>
              <a:rPr lang="en-US" i="1" smtClean="0">
                <a:solidFill>
                  <a:srgbClr val="FF0000"/>
                </a:solidFill>
                <a:sym typeface="Wingdings" pitchFamily="2" charset="2"/>
              </a:rPr>
              <a:t>Cold air </a:t>
            </a:r>
            <a:r>
              <a:rPr lang="en-US" i="1" smtClean="0">
                <a:sym typeface="Wingdings" pitchFamily="2" charset="2"/>
              </a:rPr>
              <a:t>overtakes a cold front and warm air is pushed </a:t>
            </a:r>
            <a:r>
              <a:rPr lang="en-US" i="1" smtClean="0">
                <a:solidFill>
                  <a:srgbClr val="FF0000"/>
                </a:solidFill>
                <a:sym typeface="Wingdings" pitchFamily="2" charset="2"/>
              </a:rPr>
              <a:t>upwards</a:t>
            </a:r>
            <a:r>
              <a:rPr lang="en-US" i="1" smtClean="0">
                <a:sym typeface="Wingdings" pitchFamily="2" charset="2"/>
              </a:rPr>
              <a:t> </a:t>
            </a:r>
            <a:r>
              <a:rPr lang="en-US" i="1" smtClean="0"/>
              <a:t> </a:t>
            </a:r>
          </a:p>
          <a:p>
            <a:pPr eaLnBrk="1" hangingPunct="1">
              <a:buFont typeface="Arial" charset="0"/>
              <a:buNone/>
            </a:pPr>
            <a:r>
              <a:rPr lang="en-US" i="1" smtClean="0"/>
              <a:t>(produces much less extreme weather)</a:t>
            </a:r>
          </a:p>
        </p:txBody>
      </p:sp>
      <p:pic>
        <p:nvPicPr>
          <p:cNvPr id="10244" name="Picture 3" descr="Occluded%20Front%201.jpg"/>
          <p:cNvPicPr>
            <a:picLocks noChangeAspect="1"/>
          </p:cNvPicPr>
          <p:nvPr/>
        </p:nvPicPr>
        <p:blipFill>
          <a:blip r:embed="rId2"/>
          <a:srcRect/>
          <a:stretch>
            <a:fillRect/>
          </a:stretch>
        </p:blipFill>
        <p:spPr bwMode="auto">
          <a:xfrm>
            <a:off x="2362200" y="3581400"/>
            <a:ext cx="47625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http://app.discoveryeducation.com/search?Ntt=weather+fronts</a:t>
            </a:r>
            <a:endParaRPr lang="en-US" dirty="0" smtClean="0"/>
          </a:p>
          <a:p>
            <a:endParaRPr lang="en-US" dirty="0" smtClean="0"/>
          </a:p>
          <a:p>
            <a:r>
              <a:rPr lang="en-US" dirty="0" smtClean="0"/>
              <a:t>VIDEO CLIP</a:t>
            </a:r>
          </a:p>
          <a:p>
            <a:pPr>
              <a:buNone/>
            </a:pPr>
            <a:r>
              <a:rPr lang="en-US" dirty="0" smtClean="0"/>
              <a:t>Air masses and fronts: how weather moves from one place to another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Fronts Diagrams</a:t>
            </a:r>
          </a:p>
        </p:txBody>
      </p:sp>
      <p:sp>
        <p:nvSpPr>
          <p:cNvPr id="11267" name="Content Placeholder 2"/>
          <p:cNvSpPr>
            <a:spLocks noGrp="1"/>
          </p:cNvSpPr>
          <p:nvPr>
            <p:ph idx="1"/>
          </p:nvPr>
        </p:nvSpPr>
        <p:spPr/>
        <p:txBody>
          <a:bodyPr/>
          <a:lstStyle/>
          <a:p>
            <a:pPr eaLnBrk="1" hangingPunct="1"/>
            <a:r>
              <a:rPr lang="en-US" dirty="0" smtClean="0"/>
              <a:t>DRAW and WRITE the names of all 4 fronts diagrams</a:t>
            </a:r>
          </a:p>
          <a:p>
            <a:pPr eaLnBrk="1" hangingPunct="1"/>
            <a:endParaRPr lang="en-US" dirty="0" smtClean="0"/>
          </a:p>
          <a:p>
            <a:pPr eaLnBrk="1" hangingPunct="1"/>
            <a:r>
              <a:rPr lang="en-US" dirty="0" smtClean="0"/>
              <a:t>Cold front, warm front and stationary front</a:t>
            </a:r>
            <a:r>
              <a:rPr lang="en-US" dirty="0" smtClean="0">
                <a:sym typeface="Wingdings" pitchFamily="2" charset="2"/>
              </a:rPr>
              <a:t>   </a:t>
            </a:r>
            <a:r>
              <a:rPr lang="en-US" b="1" dirty="0" smtClean="0">
                <a:sym typeface="Wingdings" pitchFamily="2" charset="2"/>
              </a:rPr>
              <a:t>page 83 in science textbook</a:t>
            </a:r>
          </a:p>
          <a:p>
            <a:pPr eaLnBrk="1" hangingPunct="1"/>
            <a:endParaRPr lang="en-US" dirty="0" smtClean="0">
              <a:sym typeface="Wingdings" pitchFamily="2" charset="2"/>
            </a:endParaRPr>
          </a:p>
          <a:p>
            <a:pPr eaLnBrk="1" hangingPunct="1"/>
            <a:r>
              <a:rPr lang="en-US" dirty="0" smtClean="0">
                <a:sym typeface="Wingdings" pitchFamily="2" charset="2"/>
              </a:rPr>
              <a:t>Occluded front </a:t>
            </a:r>
            <a:r>
              <a:rPr lang="en-US" b="1" dirty="0" smtClean="0">
                <a:sym typeface="Wingdings" pitchFamily="2" charset="2"/>
              </a:rPr>
              <a:t>page 38 in little blue book</a:t>
            </a:r>
            <a:endParaRPr lang="en-U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pPr eaLnBrk="1" hangingPunct="1"/>
            <a:r>
              <a:rPr lang="en-US" smtClean="0"/>
              <a:t>Review Game</a:t>
            </a:r>
          </a:p>
        </p:txBody>
      </p:sp>
      <p:sp>
        <p:nvSpPr>
          <p:cNvPr id="3" name="Content Placeholder 2"/>
          <p:cNvSpPr>
            <a:spLocks noGrp="1"/>
          </p:cNvSpPr>
          <p:nvPr>
            <p:ph idx="1"/>
          </p:nvPr>
        </p:nvSpPr>
        <p:spPr>
          <a:xfrm>
            <a:off x="457200" y="838200"/>
            <a:ext cx="8229600" cy="5287963"/>
          </a:xfrm>
        </p:spPr>
        <p:txBody>
          <a:bodyPr>
            <a:normAutofit/>
          </a:bodyPr>
          <a:lstStyle/>
          <a:p>
            <a:pPr eaLnBrk="1" hangingPunct="1">
              <a:lnSpc>
                <a:spcPct val="90000"/>
              </a:lnSpc>
            </a:pPr>
            <a:r>
              <a:rPr lang="en-US" sz="3000" smtClean="0"/>
              <a:t>6 teams, lined up</a:t>
            </a:r>
          </a:p>
          <a:p>
            <a:pPr eaLnBrk="1" hangingPunct="1">
              <a:lnSpc>
                <a:spcPct val="90000"/>
              </a:lnSpc>
            </a:pPr>
            <a:endParaRPr lang="en-US" sz="3000" smtClean="0"/>
          </a:p>
          <a:p>
            <a:pPr eaLnBrk="1" hangingPunct="1">
              <a:lnSpc>
                <a:spcPct val="90000"/>
              </a:lnSpc>
            </a:pPr>
            <a:r>
              <a:rPr lang="en-US" sz="3000" smtClean="0"/>
              <a:t>Team </a:t>
            </a:r>
            <a:r>
              <a:rPr lang="en-US" sz="3000" b="1" smtClean="0"/>
              <a:t>Lead</a:t>
            </a:r>
            <a:r>
              <a:rPr lang="en-US" sz="3000" smtClean="0"/>
              <a:t>: sets the “pace”. At the front of the team line</a:t>
            </a:r>
          </a:p>
          <a:p>
            <a:pPr eaLnBrk="1" hangingPunct="1">
              <a:lnSpc>
                <a:spcPct val="90000"/>
              </a:lnSpc>
            </a:pPr>
            <a:r>
              <a:rPr lang="en-US" sz="3000" smtClean="0"/>
              <a:t>Team </a:t>
            </a:r>
            <a:r>
              <a:rPr lang="en-US" sz="3000" b="1" smtClean="0"/>
              <a:t>Spokesperson</a:t>
            </a:r>
            <a:r>
              <a:rPr lang="en-US" sz="3000" smtClean="0"/>
              <a:t>:   answers the questions after consulting with the group</a:t>
            </a:r>
          </a:p>
          <a:p>
            <a:pPr eaLnBrk="1" hangingPunct="1">
              <a:lnSpc>
                <a:spcPct val="90000"/>
              </a:lnSpc>
            </a:pPr>
            <a:endParaRPr lang="en-US" sz="3000" smtClean="0"/>
          </a:p>
          <a:p>
            <a:pPr eaLnBrk="1" hangingPunct="1">
              <a:lnSpc>
                <a:spcPct val="90000"/>
              </a:lnSpc>
            </a:pPr>
            <a:r>
              <a:rPr lang="en-US" sz="3000" smtClean="0"/>
              <a:t>Each team will get questions and have 10 seconds to answer  (sometimes there are BONUS opportunities) </a:t>
            </a:r>
          </a:p>
          <a:p>
            <a:pPr eaLnBrk="1" hangingPunct="1">
              <a:lnSpc>
                <a:spcPct val="90000"/>
              </a:lnSpc>
            </a:pPr>
            <a:r>
              <a:rPr lang="en-US" sz="3000" b="1" smtClean="0">
                <a:solidFill>
                  <a:srgbClr val="7030A0"/>
                </a:solidFill>
              </a:rPr>
              <a:t>STAY WITH YOUR GROUP at all times!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pPr eaLnBrk="1" hangingPunct="1"/>
            <a:r>
              <a:rPr lang="en-US" dirty="0" smtClean="0"/>
              <a:t>Types of Clouds</a:t>
            </a:r>
          </a:p>
        </p:txBody>
      </p:sp>
      <p:sp>
        <p:nvSpPr>
          <p:cNvPr id="9219" name="Content Placeholder 2"/>
          <p:cNvSpPr>
            <a:spLocks noGrp="1"/>
          </p:cNvSpPr>
          <p:nvPr>
            <p:ph idx="1"/>
          </p:nvPr>
        </p:nvSpPr>
        <p:spPr>
          <a:xfrm>
            <a:off x="457200" y="838200"/>
            <a:ext cx="8229600" cy="4525963"/>
          </a:xfrm>
        </p:spPr>
        <p:txBody>
          <a:bodyPr/>
          <a:lstStyle/>
          <a:p>
            <a:pPr eaLnBrk="1" hangingPunct="1">
              <a:buNone/>
            </a:pPr>
            <a:r>
              <a:rPr lang="en-US" dirty="0" smtClean="0"/>
              <a:t>Cumulus</a:t>
            </a:r>
          </a:p>
          <a:p>
            <a:pPr eaLnBrk="1" hangingPunct="1"/>
            <a:r>
              <a:rPr lang="en-US" dirty="0" smtClean="0">
                <a:solidFill>
                  <a:srgbClr val="FF0000"/>
                </a:solidFill>
              </a:rPr>
              <a:t>Puffy white with dark base</a:t>
            </a:r>
          </a:p>
          <a:p>
            <a:pPr eaLnBrk="1" hangingPunct="1"/>
            <a:r>
              <a:rPr lang="en-US" dirty="0" smtClean="0">
                <a:solidFill>
                  <a:srgbClr val="FF0000"/>
                </a:solidFill>
              </a:rPr>
              <a:t>Usually appears in daytime in fair weather</a:t>
            </a:r>
          </a:p>
          <a:p>
            <a:pPr eaLnBrk="1" hangingPunct="1"/>
            <a:r>
              <a:rPr lang="en-US" dirty="0" smtClean="0">
                <a:solidFill>
                  <a:srgbClr val="FF0000"/>
                </a:solidFill>
              </a:rPr>
              <a:t>Produces precipitation if they keep growing taller</a:t>
            </a:r>
          </a:p>
        </p:txBody>
      </p:sp>
      <p:pic>
        <p:nvPicPr>
          <p:cNvPr id="4" name="Picture 3" descr="cumulus.jpeg"/>
          <p:cNvPicPr>
            <a:picLocks noChangeAspect="1"/>
          </p:cNvPicPr>
          <p:nvPr/>
        </p:nvPicPr>
        <p:blipFill>
          <a:blip r:embed="rId2"/>
          <a:stretch>
            <a:fillRect/>
          </a:stretch>
        </p:blipFill>
        <p:spPr>
          <a:xfrm>
            <a:off x="4572000" y="3868621"/>
            <a:ext cx="3990975" cy="2989379"/>
          </a:xfrm>
          <a:prstGeom prst="rect">
            <a:avLst/>
          </a:prstGeom>
        </p:spPr>
      </p:pic>
      <p:pic>
        <p:nvPicPr>
          <p:cNvPr id="5" name="Picture 4" descr="Cumulus_clouds_in_fair_weather.jpeg"/>
          <p:cNvPicPr>
            <a:picLocks noChangeAspect="1"/>
          </p:cNvPicPr>
          <p:nvPr/>
        </p:nvPicPr>
        <p:blipFill>
          <a:blip r:embed="rId3"/>
          <a:stretch>
            <a:fillRect/>
          </a:stretch>
        </p:blipFill>
        <p:spPr>
          <a:xfrm>
            <a:off x="0" y="3733800"/>
            <a:ext cx="4165600" cy="31242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057400"/>
            <a:ext cx="8229600" cy="4525963"/>
          </a:xfrm>
        </p:spPr>
        <p:txBody>
          <a:bodyPr/>
          <a:lstStyle/>
          <a:p>
            <a:pPr>
              <a:buNone/>
            </a:pPr>
            <a:r>
              <a:rPr lang="en-US" dirty="0" smtClean="0"/>
              <a:t>Cirrus</a:t>
            </a:r>
          </a:p>
          <a:p>
            <a:endParaRPr lang="en-US" dirty="0" smtClean="0"/>
          </a:p>
          <a:p>
            <a:r>
              <a:rPr lang="en-US" dirty="0" smtClean="0">
                <a:solidFill>
                  <a:srgbClr val="FF0000"/>
                </a:solidFill>
              </a:rPr>
              <a:t>Feathery or wispy looking</a:t>
            </a:r>
          </a:p>
          <a:p>
            <a:r>
              <a:rPr lang="en-US" dirty="0" smtClean="0">
                <a:solidFill>
                  <a:srgbClr val="FF0000"/>
                </a:solidFill>
              </a:rPr>
              <a:t>Made of ice crystals</a:t>
            </a:r>
          </a:p>
          <a:p>
            <a:r>
              <a:rPr lang="en-US" dirty="0" smtClean="0">
                <a:solidFill>
                  <a:srgbClr val="FF0000"/>
                </a:solidFill>
              </a:rPr>
              <a:t>Form in very cold air at high altitudes</a:t>
            </a:r>
            <a:endParaRPr lang="en-US" dirty="0">
              <a:solidFill>
                <a:srgbClr val="FF0000"/>
              </a:solidFill>
            </a:endParaRPr>
          </a:p>
        </p:txBody>
      </p:sp>
      <p:pic>
        <p:nvPicPr>
          <p:cNvPr id="4" name="Picture 3" descr="Cirrus_clouds2.jpg"/>
          <p:cNvPicPr>
            <a:picLocks noChangeAspect="1"/>
          </p:cNvPicPr>
          <p:nvPr/>
        </p:nvPicPr>
        <p:blipFill>
          <a:blip r:embed="rId2"/>
          <a:stretch>
            <a:fillRect/>
          </a:stretch>
        </p:blipFill>
        <p:spPr>
          <a:xfrm>
            <a:off x="4343400" y="0"/>
            <a:ext cx="4571999" cy="3183433"/>
          </a:xfrm>
          <a:prstGeom prst="rect">
            <a:avLst/>
          </a:prstGeom>
        </p:spPr>
      </p:pic>
      <p:pic>
        <p:nvPicPr>
          <p:cNvPr id="5" name="Picture 4" descr="crs1.gif"/>
          <p:cNvPicPr>
            <a:picLocks noChangeAspect="1"/>
          </p:cNvPicPr>
          <p:nvPr/>
        </p:nvPicPr>
        <p:blipFill>
          <a:blip r:embed="rId3"/>
          <a:stretch>
            <a:fillRect/>
          </a:stretch>
        </p:blipFill>
        <p:spPr>
          <a:xfrm>
            <a:off x="3124200" y="4890579"/>
            <a:ext cx="2895600" cy="196742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Stratus</a:t>
            </a:r>
          </a:p>
          <a:p>
            <a:r>
              <a:rPr lang="en-US" dirty="0" smtClean="0">
                <a:solidFill>
                  <a:srgbClr val="FF0000"/>
                </a:solidFill>
              </a:rPr>
              <a:t>Look smooth</a:t>
            </a:r>
          </a:p>
          <a:p>
            <a:r>
              <a:rPr lang="en-US" dirty="0" smtClean="0">
                <a:solidFill>
                  <a:srgbClr val="FF0000"/>
                </a:solidFill>
              </a:rPr>
              <a:t>Form in layers when air cools over a large area</a:t>
            </a:r>
          </a:p>
          <a:p>
            <a:r>
              <a:rPr lang="en-US" dirty="0" smtClean="0">
                <a:solidFill>
                  <a:srgbClr val="FF0000"/>
                </a:solidFill>
              </a:rPr>
              <a:t>Produces steady, light precipitation</a:t>
            </a:r>
            <a:endParaRPr lang="en-US" dirty="0">
              <a:solidFill>
                <a:srgbClr val="FF0000"/>
              </a:solidFill>
            </a:endParaRPr>
          </a:p>
        </p:txBody>
      </p:sp>
      <p:pic>
        <p:nvPicPr>
          <p:cNvPr id="4" name="Picture 3" descr="stratus.jpeg"/>
          <p:cNvPicPr>
            <a:picLocks noChangeAspect="1"/>
          </p:cNvPicPr>
          <p:nvPr/>
        </p:nvPicPr>
        <p:blipFill>
          <a:blip r:embed="rId2"/>
          <a:stretch>
            <a:fillRect/>
          </a:stretch>
        </p:blipFill>
        <p:spPr>
          <a:xfrm>
            <a:off x="685800" y="3962400"/>
            <a:ext cx="3429000" cy="2568440"/>
          </a:xfrm>
          <a:prstGeom prst="rect">
            <a:avLst/>
          </a:prstGeom>
        </p:spPr>
      </p:pic>
      <p:pic>
        <p:nvPicPr>
          <p:cNvPr id="5" name="Picture 4" descr="stratus 2.jpeg"/>
          <p:cNvPicPr>
            <a:picLocks noChangeAspect="1"/>
          </p:cNvPicPr>
          <p:nvPr/>
        </p:nvPicPr>
        <p:blipFill>
          <a:blip r:embed="rId3"/>
          <a:stretch>
            <a:fillRect/>
          </a:stretch>
        </p:blipFill>
        <p:spPr>
          <a:xfrm>
            <a:off x="5105400" y="4114800"/>
            <a:ext cx="3764457" cy="250507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Cloud Formation Sequence</a:t>
            </a:r>
          </a:p>
        </p:txBody>
      </p:sp>
      <p:sp>
        <p:nvSpPr>
          <p:cNvPr id="7171" name="Content Placeholder 2"/>
          <p:cNvSpPr>
            <a:spLocks noGrp="1"/>
          </p:cNvSpPr>
          <p:nvPr>
            <p:ph idx="1"/>
          </p:nvPr>
        </p:nvSpPr>
        <p:spPr/>
        <p:txBody>
          <a:bodyPr/>
          <a:lstStyle/>
          <a:p>
            <a:pPr marL="514350" indent="-514350">
              <a:buFont typeface="Arial" charset="0"/>
              <a:buAutoNum type="arabicPeriod"/>
            </a:pPr>
            <a:r>
              <a:rPr lang="en-US" dirty="0" smtClean="0">
                <a:solidFill>
                  <a:srgbClr val="FF0000"/>
                </a:solidFill>
              </a:rPr>
              <a:t>Air is warmed and expands</a:t>
            </a:r>
          </a:p>
          <a:p>
            <a:pPr marL="514350" indent="-514350">
              <a:buFont typeface="Arial" charset="0"/>
              <a:buAutoNum type="arabicPeriod"/>
            </a:pPr>
            <a:r>
              <a:rPr lang="en-US" dirty="0" smtClean="0">
                <a:solidFill>
                  <a:srgbClr val="FF0000"/>
                </a:solidFill>
              </a:rPr>
              <a:t>Warm air rises</a:t>
            </a:r>
          </a:p>
          <a:p>
            <a:pPr marL="514350" indent="-514350">
              <a:buFont typeface="Arial" charset="0"/>
              <a:buAutoNum type="arabicPeriod"/>
            </a:pPr>
            <a:r>
              <a:rPr lang="en-US" dirty="0" smtClean="0">
                <a:solidFill>
                  <a:srgbClr val="FF0000"/>
                </a:solidFill>
              </a:rPr>
              <a:t>Air cools to its dew point</a:t>
            </a:r>
          </a:p>
          <a:p>
            <a:pPr marL="514350" indent="-514350">
              <a:buFont typeface="Arial" charset="0"/>
              <a:buAutoNum type="arabicPeriod"/>
            </a:pPr>
            <a:r>
              <a:rPr lang="en-US" dirty="0" smtClean="0">
                <a:solidFill>
                  <a:srgbClr val="FF0000"/>
                </a:solidFill>
              </a:rPr>
              <a:t>Water vapor condenses onto solid particles in the atmosphere</a:t>
            </a:r>
          </a:p>
          <a:p>
            <a:pPr marL="514350" indent="-514350">
              <a:buFont typeface="Arial" charset="0"/>
              <a:buAutoNum type="arabicPeriod"/>
            </a:pPr>
            <a:r>
              <a:rPr lang="en-US" dirty="0" smtClean="0">
                <a:solidFill>
                  <a:srgbClr val="FF0000"/>
                </a:solidFill>
              </a:rPr>
              <a:t>A cloud is formed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read a Weather Map??</a:t>
            </a:r>
            <a:endParaRPr lang="en-US" dirty="0"/>
          </a:p>
        </p:txBody>
      </p:sp>
      <p:sp>
        <p:nvSpPr>
          <p:cNvPr id="3" name="Content Placeholder 2"/>
          <p:cNvSpPr>
            <a:spLocks noGrp="1"/>
          </p:cNvSpPr>
          <p:nvPr>
            <p:ph idx="1"/>
          </p:nvPr>
        </p:nvSpPr>
        <p:spPr/>
        <p:txBody>
          <a:bodyPr/>
          <a:lstStyle/>
          <a:p>
            <a:r>
              <a:rPr lang="en-US" dirty="0" smtClean="0"/>
              <a:t>Uses symbols (see worksheet, textbook)</a:t>
            </a:r>
          </a:p>
          <a:p>
            <a:endParaRPr lang="en-US" dirty="0"/>
          </a:p>
          <a:p>
            <a:r>
              <a:rPr lang="en-US" dirty="0" smtClean="0"/>
              <a:t>Refer to handout, textbook, and symbol keys</a:t>
            </a:r>
          </a:p>
          <a:p>
            <a:endParaRPr lang="en-US" dirty="0"/>
          </a:p>
          <a:p>
            <a:r>
              <a:rPr lang="en-US" dirty="0" smtClean="0"/>
              <a:t>Complete Weather map handout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http://www.youtube.com/watch?v=9knozomoMUU</a:t>
            </a:r>
            <a:endParaRPr lang="en-US" dirty="0"/>
          </a:p>
        </p:txBody>
      </p:sp>
      <p:sp>
        <p:nvSpPr>
          <p:cNvPr id="3" name="Content Placeholder 2"/>
          <p:cNvSpPr>
            <a:spLocks noGrp="1"/>
          </p:cNvSpPr>
          <p:nvPr>
            <p:ph idx="1"/>
          </p:nvPr>
        </p:nvSpPr>
        <p:spPr/>
        <p:txBody>
          <a:bodyPr/>
          <a:lstStyle/>
          <a:p>
            <a:r>
              <a:rPr lang="en-US" dirty="0" smtClean="0"/>
              <a:t>Fronts can cause PRECIPITATION</a:t>
            </a:r>
            <a:endParaRPr lang="en-US" dirty="0"/>
          </a:p>
        </p:txBody>
      </p:sp>
      <p:pic>
        <p:nvPicPr>
          <p:cNvPr id="4" name="Picture 3" descr="precipitation_main.jpg"/>
          <p:cNvPicPr>
            <a:picLocks noChangeAspect="1"/>
          </p:cNvPicPr>
          <p:nvPr/>
        </p:nvPicPr>
        <p:blipFill>
          <a:blip r:embed="rId2"/>
          <a:stretch>
            <a:fillRect/>
          </a:stretch>
        </p:blipFill>
        <p:spPr>
          <a:xfrm>
            <a:off x="990600" y="2362200"/>
            <a:ext cx="6912952" cy="421005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s_precipitation_map.png"/>
          <p:cNvPicPr>
            <a:picLocks noGrp="1" noChangeAspect="1"/>
          </p:cNvPicPr>
          <p:nvPr>
            <p:ph idx="1"/>
          </p:nvPr>
        </p:nvPicPr>
        <p:blipFill>
          <a:blip r:embed="rId2"/>
          <a:stretch>
            <a:fillRect/>
          </a:stretch>
        </p:blipFill>
        <p:spPr>
          <a:xfrm>
            <a:off x="0" y="304800"/>
            <a:ext cx="9086482" cy="5821363"/>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Foldable</a:t>
            </a:r>
            <a:endParaRPr lang="en-US" dirty="0"/>
          </a:p>
        </p:txBody>
      </p:sp>
      <p:pic>
        <p:nvPicPr>
          <p:cNvPr id="4" name="Content Placeholder 3" descr="prec.jpeg"/>
          <p:cNvPicPr>
            <a:picLocks noGrp="1" noChangeAspect="1"/>
          </p:cNvPicPr>
          <p:nvPr>
            <p:ph idx="1"/>
          </p:nvPr>
        </p:nvPicPr>
        <p:blipFill>
          <a:blip r:embed="rId2"/>
          <a:stretch>
            <a:fillRect/>
          </a:stretch>
        </p:blipFill>
        <p:spPr>
          <a:xfrm>
            <a:off x="5715000" y="1295400"/>
            <a:ext cx="3429000" cy="2857500"/>
          </a:xfrm>
        </p:spPr>
      </p:pic>
      <p:pic>
        <p:nvPicPr>
          <p:cNvPr id="5" name="Picture 4" descr="raining.jpg"/>
          <p:cNvPicPr>
            <a:picLocks noChangeAspect="1"/>
          </p:cNvPicPr>
          <p:nvPr/>
        </p:nvPicPr>
        <p:blipFill>
          <a:blip r:embed="rId3"/>
          <a:stretch>
            <a:fillRect/>
          </a:stretch>
        </p:blipFill>
        <p:spPr>
          <a:xfrm>
            <a:off x="381000" y="1295400"/>
            <a:ext cx="3810000" cy="2857500"/>
          </a:xfrm>
          <a:prstGeom prst="rect">
            <a:avLst/>
          </a:prstGeom>
        </p:spPr>
      </p:pic>
      <p:sp>
        <p:nvSpPr>
          <p:cNvPr id="7" name="TextBox 6"/>
          <p:cNvSpPr txBox="1"/>
          <p:nvPr/>
        </p:nvSpPr>
        <p:spPr>
          <a:xfrm>
            <a:off x="228600" y="4267200"/>
            <a:ext cx="8686800" cy="1754326"/>
          </a:xfrm>
          <a:prstGeom prst="rect">
            <a:avLst/>
          </a:prstGeom>
          <a:noFill/>
        </p:spPr>
        <p:txBody>
          <a:bodyPr wrap="square" rtlCol="0">
            <a:spAutoFit/>
          </a:bodyPr>
          <a:lstStyle/>
          <a:p>
            <a:r>
              <a:rPr lang="en-US" sz="3600" b="1" dirty="0" smtClean="0">
                <a:solidFill>
                  <a:srgbClr val="FF0000"/>
                </a:solidFill>
              </a:rPr>
              <a:t>Precipitation: When cloud particles become too heavy to remain in the air, they fall to the earth as </a:t>
            </a:r>
            <a:r>
              <a:rPr lang="en-US" sz="3600" b="1" i="1" dirty="0" smtClean="0">
                <a:solidFill>
                  <a:srgbClr val="FF0000"/>
                </a:solidFill>
              </a:rPr>
              <a:t>precipitation</a:t>
            </a:r>
            <a:endParaRPr lang="en-US" sz="3600" b="1" i="1"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Foldable</a:t>
            </a:r>
            <a:endParaRPr lang="en-US" dirty="0"/>
          </a:p>
        </p:txBody>
      </p:sp>
      <p:sp>
        <p:nvSpPr>
          <p:cNvPr id="3" name="Content Placeholder 2"/>
          <p:cNvSpPr>
            <a:spLocks noGrp="1"/>
          </p:cNvSpPr>
          <p:nvPr>
            <p:ph idx="1"/>
          </p:nvPr>
        </p:nvSpPr>
        <p:spPr/>
        <p:txBody>
          <a:bodyPr/>
          <a:lstStyle/>
          <a:p>
            <a:r>
              <a:rPr lang="en-US" dirty="0" smtClean="0"/>
              <a:t>Use info in yellow textbook</a:t>
            </a:r>
          </a:p>
          <a:p>
            <a:endParaRPr lang="en-US" dirty="0" smtClean="0"/>
          </a:p>
          <a:p>
            <a:r>
              <a:rPr lang="en-US" dirty="0" smtClean="0"/>
              <a:t>Follow all instructions</a:t>
            </a:r>
          </a:p>
          <a:p>
            <a:endParaRPr lang="en-US" dirty="0" smtClean="0"/>
          </a:p>
          <a:p>
            <a:r>
              <a:rPr lang="en-US" dirty="0" smtClean="0"/>
              <a:t>Find the </a:t>
            </a:r>
            <a:r>
              <a:rPr lang="en-US" b="1" dirty="0" smtClean="0"/>
              <a:t>DEFINTION for RAIN GAUGE </a:t>
            </a:r>
            <a:r>
              <a:rPr lang="en-US" dirty="0" smtClean="0"/>
              <a:t>and write inside the middle of your foldable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 Weather: Storms!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Storm: violent disturbance in the atmosphere</a:t>
            </a:r>
          </a:p>
          <a:p>
            <a:r>
              <a:rPr lang="en-US" dirty="0" smtClean="0"/>
              <a:t>Sudden changes in air pressure</a:t>
            </a:r>
          </a:p>
          <a:p>
            <a:r>
              <a:rPr lang="en-US" dirty="0" smtClean="0"/>
              <a:t>Rapid air movements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0"/>
            <a:ext cx="8229600" cy="1143000"/>
          </a:xfrm>
        </p:spPr>
        <p:txBody>
          <a:bodyPr/>
          <a:lstStyle/>
          <a:p>
            <a:pPr eaLnBrk="1" hangingPunct="1"/>
            <a:r>
              <a:rPr lang="en-US" smtClean="0"/>
              <a:t>Weather</a:t>
            </a:r>
          </a:p>
        </p:txBody>
      </p:sp>
      <p:sp>
        <p:nvSpPr>
          <p:cNvPr id="3" name="Content Placeholder 2"/>
          <p:cNvSpPr>
            <a:spLocks noGrp="1"/>
          </p:cNvSpPr>
          <p:nvPr>
            <p:ph idx="1"/>
          </p:nvPr>
        </p:nvSpPr>
        <p:spPr>
          <a:xfrm>
            <a:off x="0" y="609600"/>
            <a:ext cx="9144000" cy="5638800"/>
          </a:xfrm>
        </p:spPr>
        <p:txBody>
          <a:bodyPr>
            <a:normAutofit/>
          </a:bodyPr>
          <a:lstStyle/>
          <a:p>
            <a:pPr eaLnBrk="1" hangingPunct="1"/>
            <a:r>
              <a:rPr lang="en-US" sz="3000" dirty="0" smtClean="0"/>
              <a:t>Make sure you have all these terms in your notebook. If not, COPY them down</a:t>
            </a:r>
          </a:p>
          <a:p>
            <a:pPr eaLnBrk="1" hangingPunct="1"/>
            <a:endParaRPr lang="en-US" sz="3000" dirty="0" smtClean="0"/>
          </a:p>
          <a:p>
            <a:pPr eaLnBrk="1" hangingPunct="1"/>
            <a:r>
              <a:rPr lang="en-US" sz="3000" dirty="0" smtClean="0">
                <a:solidFill>
                  <a:srgbClr val="7030A0"/>
                </a:solidFill>
              </a:rPr>
              <a:t>Atmosphere         Radiation              Ultraviolet Radiation          </a:t>
            </a:r>
            <a:r>
              <a:rPr lang="en-US" sz="3000" dirty="0" smtClean="0">
                <a:solidFill>
                  <a:srgbClr val="00B050"/>
                </a:solidFill>
              </a:rPr>
              <a:t>Air Pollution         Particulate              Smog      </a:t>
            </a:r>
          </a:p>
          <a:p>
            <a:pPr eaLnBrk="1" hangingPunct="1">
              <a:buFont typeface="Arial" charset="0"/>
              <a:buNone/>
            </a:pPr>
            <a:r>
              <a:rPr lang="en-US" sz="3000" dirty="0" smtClean="0"/>
              <a:t>    </a:t>
            </a:r>
            <a:r>
              <a:rPr lang="en-US" sz="3000" dirty="0" smtClean="0">
                <a:solidFill>
                  <a:srgbClr val="0070C0"/>
                </a:solidFill>
              </a:rPr>
              <a:t>Fossil Fuel           Infrared Radiation     Greenhouse Effect</a:t>
            </a:r>
            <a:r>
              <a:rPr lang="en-US" sz="3000" dirty="0" smtClean="0"/>
              <a:t>                        </a:t>
            </a:r>
            <a:r>
              <a:rPr lang="en-US" sz="3000" dirty="0" smtClean="0">
                <a:solidFill>
                  <a:srgbClr val="B88C00"/>
                </a:solidFill>
              </a:rPr>
              <a:t>Greenhouse Gas        Altitude                Ozone </a:t>
            </a:r>
          </a:p>
          <a:p>
            <a:pPr eaLnBrk="1" hangingPunct="1"/>
            <a:r>
              <a:rPr lang="en-US" sz="3000" dirty="0" smtClean="0">
                <a:solidFill>
                  <a:srgbClr val="FF00FF"/>
                </a:solidFill>
              </a:rPr>
              <a:t>Convection           Conduction                Density                                   Cycle</a:t>
            </a:r>
          </a:p>
          <a:p>
            <a:pPr eaLnBrk="1" hangingPunct="1"/>
            <a:r>
              <a:rPr lang="en-US" sz="3000" dirty="0" smtClean="0">
                <a:solidFill>
                  <a:srgbClr val="00B050"/>
                </a:solidFill>
              </a:rPr>
              <a:t>Cold/warm/stationary fronts      4 Layers of Atmosphere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4495800" cy="1066800"/>
          </a:xfrm>
        </p:spPr>
        <p:txBody>
          <a:bodyPr/>
          <a:lstStyle/>
          <a:p>
            <a:r>
              <a:rPr lang="en-US" dirty="0" smtClean="0">
                <a:latin typeface="Baveuse" pitchFamily="2" charset="0"/>
              </a:rPr>
              <a:t>Storms</a:t>
            </a:r>
            <a:endParaRPr lang="en-US" dirty="0">
              <a:latin typeface="Baveuse" pitchFamily="2" charset="0"/>
            </a:endParaRPr>
          </a:p>
        </p:txBody>
      </p:sp>
      <p:sp>
        <p:nvSpPr>
          <p:cNvPr id="3" name="Content Placeholder 2"/>
          <p:cNvSpPr>
            <a:spLocks noGrp="1"/>
          </p:cNvSpPr>
          <p:nvPr>
            <p:ph idx="1"/>
          </p:nvPr>
        </p:nvSpPr>
        <p:spPr>
          <a:xfrm>
            <a:off x="1143000" y="2590800"/>
            <a:ext cx="8229600" cy="3916363"/>
          </a:xfrm>
        </p:spPr>
        <p:txBody>
          <a:bodyPr/>
          <a:lstStyle/>
          <a:p>
            <a:r>
              <a:rPr lang="en-US" dirty="0" smtClean="0"/>
              <a:t>Hurricanes</a:t>
            </a:r>
          </a:p>
          <a:p>
            <a:r>
              <a:rPr lang="en-US" dirty="0" smtClean="0"/>
              <a:t>Tornadoes</a:t>
            </a:r>
          </a:p>
          <a:p>
            <a:r>
              <a:rPr lang="en-US" dirty="0" smtClean="0"/>
              <a:t>Blizzards</a:t>
            </a:r>
          </a:p>
          <a:p>
            <a:r>
              <a:rPr lang="en-US" dirty="0" smtClean="0"/>
              <a:t>Thunderstorms</a:t>
            </a:r>
          </a:p>
          <a:p>
            <a:r>
              <a:rPr lang="en-US" dirty="0" smtClean="0"/>
              <a:t>Lake-effect snowstorms (mostly in the Great Lakes Region)</a:t>
            </a:r>
          </a:p>
          <a:p>
            <a:r>
              <a:rPr lang="en-US" dirty="0" smtClean="0"/>
              <a:t>Ice storms </a:t>
            </a:r>
            <a:endParaRPr lang="en-US" dirty="0"/>
          </a:p>
        </p:txBody>
      </p:sp>
      <p:pic>
        <p:nvPicPr>
          <p:cNvPr id="4" name="Picture 3" descr="freezing rain.jpeg"/>
          <p:cNvPicPr>
            <a:picLocks noChangeAspect="1"/>
          </p:cNvPicPr>
          <p:nvPr/>
        </p:nvPicPr>
        <p:blipFill>
          <a:blip r:embed="rId2"/>
          <a:stretch>
            <a:fillRect/>
          </a:stretch>
        </p:blipFill>
        <p:spPr>
          <a:xfrm>
            <a:off x="4572000" y="1143000"/>
            <a:ext cx="3533775" cy="2646920"/>
          </a:xfrm>
          <a:prstGeom prst="rect">
            <a:avLst/>
          </a:prstGeom>
        </p:spPr>
      </p:pic>
      <p:pic>
        <p:nvPicPr>
          <p:cNvPr id="5" name="Picture 4" descr="hurricane-1.jpg"/>
          <p:cNvPicPr>
            <a:picLocks noChangeAspect="1"/>
          </p:cNvPicPr>
          <p:nvPr/>
        </p:nvPicPr>
        <p:blipFill>
          <a:blip r:embed="rId3"/>
          <a:stretch>
            <a:fillRect/>
          </a:stretch>
        </p:blipFill>
        <p:spPr>
          <a:xfrm>
            <a:off x="0" y="228600"/>
            <a:ext cx="3581400" cy="245326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0" y="0"/>
            <a:ext cx="7772400" cy="876300"/>
          </a:xfrm>
        </p:spPr>
        <p:txBody>
          <a:bodyPr/>
          <a:lstStyle/>
          <a:p>
            <a:r>
              <a:rPr lang="en-US"/>
              <a:t> Tornado</a:t>
            </a:r>
          </a:p>
        </p:txBody>
      </p:sp>
      <p:sp>
        <p:nvSpPr>
          <p:cNvPr id="78851" name="Rectangle 3"/>
          <p:cNvSpPr>
            <a:spLocks noGrp="1" noChangeArrowheads="1"/>
          </p:cNvSpPr>
          <p:nvPr>
            <p:ph type="body" idx="1"/>
          </p:nvPr>
        </p:nvSpPr>
        <p:spPr>
          <a:xfrm>
            <a:off x="0" y="609600"/>
            <a:ext cx="8763000" cy="3124200"/>
          </a:xfrm>
        </p:spPr>
        <p:txBody>
          <a:bodyPr/>
          <a:lstStyle/>
          <a:p>
            <a:pPr>
              <a:lnSpc>
                <a:spcPct val="90000"/>
              </a:lnSpc>
              <a:buFontTx/>
              <a:buNone/>
            </a:pPr>
            <a:r>
              <a:rPr lang="en-US" sz="2400" dirty="0"/>
              <a:t>    </a:t>
            </a:r>
            <a:r>
              <a:rPr lang="en-US" sz="2800" dirty="0"/>
              <a:t> </a:t>
            </a:r>
            <a:r>
              <a:rPr lang="en-US" sz="4000" dirty="0"/>
              <a:t>A</a:t>
            </a:r>
            <a:r>
              <a:rPr lang="en-US" sz="4000" dirty="0">
                <a:solidFill>
                  <a:srgbClr val="FF0000"/>
                </a:solidFill>
              </a:rPr>
              <a:t> violently rotating </a:t>
            </a:r>
            <a:r>
              <a:rPr lang="en-US" sz="4000" dirty="0"/>
              <a:t>column of </a:t>
            </a:r>
            <a:r>
              <a:rPr lang="en-US" sz="4000" dirty="0">
                <a:solidFill>
                  <a:srgbClr val="FF0000"/>
                </a:solidFill>
              </a:rPr>
              <a:t>air </a:t>
            </a:r>
            <a:r>
              <a:rPr lang="en-US" sz="4000" dirty="0"/>
              <a:t>(vortex), hanging from a </a:t>
            </a:r>
            <a:r>
              <a:rPr lang="en-US" sz="4000" dirty="0">
                <a:solidFill>
                  <a:srgbClr val="FF0000"/>
                </a:solidFill>
              </a:rPr>
              <a:t>cumulonimbus</a:t>
            </a:r>
            <a:r>
              <a:rPr lang="en-US" sz="4000" dirty="0"/>
              <a:t> cloud, with circulation that touches the surface of the </a:t>
            </a:r>
            <a:r>
              <a:rPr lang="en-US" sz="4000" dirty="0">
                <a:solidFill>
                  <a:srgbClr val="FF0000"/>
                </a:solidFill>
              </a:rPr>
              <a:t>earth</a:t>
            </a:r>
          </a:p>
          <a:p>
            <a:pPr>
              <a:lnSpc>
                <a:spcPct val="90000"/>
              </a:lnSpc>
              <a:buFontTx/>
              <a:buNone/>
            </a:pPr>
            <a:r>
              <a:rPr lang="en-US" sz="4000" dirty="0"/>
              <a:t>   </a:t>
            </a:r>
          </a:p>
        </p:txBody>
      </p:sp>
      <p:pic>
        <p:nvPicPr>
          <p:cNvPr id="4" name="Picture 5" descr="\\421-jame-app1\homedirs$\heydarc\My Documents\My Pictures\tornado4.jpg"/>
          <p:cNvPicPr>
            <a:picLocks noChangeAspect="1" noChangeArrowheads="1"/>
          </p:cNvPicPr>
          <p:nvPr/>
        </p:nvPicPr>
        <p:blipFill>
          <a:blip r:embed="rId3"/>
          <a:srcRect/>
          <a:stretch>
            <a:fillRect/>
          </a:stretch>
        </p:blipFill>
        <p:spPr bwMode="auto">
          <a:xfrm>
            <a:off x="2209800" y="3227654"/>
            <a:ext cx="5435600" cy="36303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0"/>
            <a:ext cx="7772400" cy="1143000"/>
          </a:xfrm>
        </p:spPr>
        <p:txBody>
          <a:bodyPr/>
          <a:lstStyle/>
          <a:p>
            <a:r>
              <a:rPr lang="en-US"/>
              <a:t>The Supercell</a:t>
            </a:r>
          </a:p>
        </p:txBody>
      </p:sp>
      <p:sp>
        <p:nvSpPr>
          <p:cNvPr id="27654" name="Text Box 6"/>
          <p:cNvSpPr txBox="1">
            <a:spLocks noChangeArrowheads="1"/>
          </p:cNvSpPr>
          <p:nvPr/>
        </p:nvSpPr>
        <p:spPr bwMode="auto">
          <a:xfrm>
            <a:off x="4572000" y="5486400"/>
            <a:ext cx="3886200" cy="1200329"/>
          </a:xfrm>
          <a:prstGeom prst="rect">
            <a:avLst/>
          </a:prstGeom>
          <a:solidFill>
            <a:schemeClr val="tx1"/>
          </a:solidFill>
          <a:ln w="9525">
            <a:noFill/>
            <a:miter lim="800000"/>
            <a:headEnd/>
            <a:tailEnd/>
          </a:ln>
          <a:effectLst/>
        </p:spPr>
        <p:txBody>
          <a:bodyPr>
            <a:spAutoFit/>
          </a:bodyPr>
          <a:lstStyle/>
          <a:p>
            <a:pPr>
              <a:spcBef>
                <a:spcPct val="50000"/>
              </a:spcBef>
            </a:pPr>
            <a:r>
              <a:rPr lang="en-US" sz="3600" dirty="0">
                <a:solidFill>
                  <a:schemeClr val="bg2"/>
                </a:solidFill>
              </a:rPr>
              <a:t>Tornado forms </a:t>
            </a:r>
            <a:r>
              <a:rPr lang="en-US" sz="3600" dirty="0">
                <a:solidFill>
                  <a:srgbClr val="7030A0"/>
                </a:solidFill>
              </a:rPr>
              <a:t>here</a:t>
            </a:r>
          </a:p>
        </p:txBody>
      </p:sp>
      <p:sp>
        <p:nvSpPr>
          <p:cNvPr id="27661" name="AutoShape 13"/>
          <p:cNvSpPr>
            <a:spLocks noChangeArrowheads="1"/>
          </p:cNvSpPr>
          <p:nvPr/>
        </p:nvSpPr>
        <p:spPr bwMode="auto">
          <a:xfrm rot="440163">
            <a:off x="3962400" y="5181600"/>
            <a:ext cx="304800" cy="1066800"/>
          </a:xfrm>
          <a:prstGeom prst="upArrow">
            <a:avLst>
              <a:gd name="adj1" fmla="val 50000"/>
              <a:gd name="adj2" fmla="val 87500"/>
            </a:avLst>
          </a:prstGeom>
          <a:solidFill>
            <a:schemeClr val="accent1"/>
          </a:solidFill>
          <a:ln w="9525">
            <a:solidFill>
              <a:schemeClr val="tx1"/>
            </a:solidFill>
            <a:miter lim="800000"/>
            <a:headEnd/>
            <a:tailEnd/>
          </a:ln>
          <a:effectLst/>
        </p:spPr>
        <p:txBody>
          <a:bodyPr vert="eaVert" wrap="none" anchor="ctr"/>
          <a:lstStyle/>
          <a:p>
            <a:endParaRPr lang="en-US"/>
          </a:p>
        </p:txBody>
      </p:sp>
      <p:pic>
        <p:nvPicPr>
          <p:cNvPr id="27663" name="Picture 15"/>
          <p:cNvPicPr>
            <a:picLocks noChangeAspect="1" noChangeArrowheads="1"/>
          </p:cNvPicPr>
          <p:nvPr/>
        </p:nvPicPr>
        <p:blipFill>
          <a:blip r:embed="rId2"/>
          <a:srcRect/>
          <a:stretch>
            <a:fillRect/>
          </a:stretch>
        </p:blipFill>
        <p:spPr bwMode="auto">
          <a:xfrm>
            <a:off x="1600200" y="1066800"/>
            <a:ext cx="5962650" cy="389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525963"/>
          </a:xfrm>
        </p:spPr>
        <p:txBody>
          <a:bodyPr/>
          <a:lstStyle/>
          <a:p>
            <a:pPr marL="514350" indent="-514350">
              <a:lnSpc>
                <a:spcPct val="80000"/>
              </a:lnSpc>
              <a:buNone/>
            </a:pPr>
            <a:r>
              <a:rPr lang="en-US" dirty="0" smtClean="0">
                <a:solidFill>
                  <a:srgbClr val="0000CC"/>
                </a:solidFill>
              </a:rPr>
              <a:t>Tornados form from </a:t>
            </a:r>
            <a:r>
              <a:rPr lang="en-US" dirty="0" smtClean="0">
                <a:solidFill>
                  <a:srgbClr val="FF0000"/>
                </a:solidFill>
              </a:rPr>
              <a:t>thunderstorms</a:t>
            </a:r>
            <a:r>
              <a:rPr lang="en-US" dirty="0" smtClean="0">
                <a:solidFill>
                  <a:srgbClr val="0000CC"/>
                </a:solidFill>
              </a:rPr>
              <a:t> which contain one or more </a:t>
            </a:r>
            <a:r>
              <a:rPr lang="en-US" dirty="0" smtClean="0">
                <a:solidFill>
                  <a:srgbClr val="FF0000"/>
                </a:solidFill>
              </a:rPr>
              <a:t>updrafts </a:t>
            </a:r>
            <a:r>
              <a:rPr lang="en-US" dirty="0" smtClean="0">
                <a:solidFill>
                  <a:srgbClr val="0000CC"/>
                </a:solidFill>
              </a:rPr>
              <a:t>(upward moving air which is </a:t>
            </a:r>
            <a:r>
              <a:rPr lang="en-US" dirty="0" smtClean="0">
                <a:solidFill>
                  <a:srgbClr val="FF0000"/>
                </a:solidFill>
              </a:rPr>
              <a:t>warm</a:t>
            </a:r>
            <a:r>
              <a:rPr lang="en-US" dirty="0" smtClean="0">
                <a:solidFill>
                  <a:srgbClr val="0000CC"/>
                </a:solidFill>
              </a:rPr>
              <a:t> and </a:t>
            </a:r>
            <a:r>
              <a:rPr lang="en-US" dirty="0" smtClean="0">
                <a:solidFill>
                  <a:srgbClr val="FF0000"/>
                </a:solidFill>
              </a:rPr>
              <a:t>moist</a:t>
            </a:r>
            <a:r>
              <a:rPr lang="en-US" dirty="0" smtClean="0">
                <a:solidFill>
                  <a:srgbClr val="0000CC"/>
                </a:solidFill>
              </a:rPr>
              <a:t>). </a:t>
            </a:r>
          </a:p>
          <a:p>
            <a:pPr marL="514350" indent="-514350">
              <a:lnSpc>
                <a:spcPct val="80000"/>
              </a:lnSpc>
              <a:buNone/>
            </a:pPr>
            <a:r>
              <a:rPr lang="en-US" dirty="0" smtClean="0">
                <a:solidFill>
                  <a:srgbClr val="0000CC"/>
                </a:solidFill>
              </a:rPr>
              <a:t>These </a:t>
            </a:r>
            <a:r>
              <a:rPr lang="en-US" dirty="0" smtClean="0">
                <a:solidFill>
                  <a:srgbClr val="FF0000"/>
                </a:solidFill>
              </a:rPr>
              <a:t>updrafts</a:t>
            </a:r>
            <a:r>
              <a:rPr lang="en-US" dirty="0" smtClean="0">
                <a:solidFill>
                  <a:srgbClr val="0000CC"/>
                </a:solidFill>
              </a:rPr>
              <a:t> form towering </a:t>
            </a:r>
            <a:r>
              <a:rPr lang="en-US" dirty="0" smtClean="0">
                <a:solidFill>
                  <a:srgbClr val="FF0000"/>
                </a:solidFill>
              </a:rPr>
              <a:t>cumulonimbus clouds </a:t>
            </a:r>
            <a:r>
              <a:rPr lang="en-US" dirty="0" smtClean="0">
                <a:solidFill>
                  <a:srgbClr val="0000CC"/>
                </a:solidFill>
              </a:rPr>
              <a:t>which race upward and cool to form </a:t>
            </a:r>
            <a:r>
              <a:rPr lang="en-US" dirty="0" smtClean="0">
                <a:solidFill>
                  <a:srgbClr val="FF0000"/>
                </a:solidFill>
              </a:rPr>
              <a:t>ice crystals </a:t>
            </a:r>
            <a:r>
              <a:rPr lang="en-US" dirty="0" smtClean="0">
                <a:solidFill>
                  <a:srgbClr val="0000CC"/>
                </a:solidFill>
              </a:rPr>
              <a:t>(once they reach the</a:t>
            </a:r>
            <a:r>
              <a:rPr lang="en-US" dirty="0" smtClean="0">
                <a:solidFill>
                  <a:srgbClr val="FF0000"/>
                </a:solidFill>
              </a:rPr>
              <a:t> anvil </a:t>
            </a:r>
            <a:r>
              <a:rPr lang="en-US" dirty="0" smtClean="0">
                <a:solidFill>
                  <a:srgbClr val="0000CC"/>
                </a:solidFill>
              </a:rPr>
              <a:t>of the thunderstorm). </a:t>
            </a:r>
          </a:p>
          <a:p>
            <a:pPr>
              <a:lnSpc>
                <a:spcPct val="80000"/>
              </a:lnSpc>
              <a:buNone/>
            </a:pPr>
            <a:r>
              <a:rPr lang="en-US" dirty="0" smtClean="0">
                <a:solidFill>
                  <a:srgbClr val="0000FF"/>
                </a:solidFill>
              </a:rPr>
              <a:t>Severe thunderstorms, which is an intense thunderstorm with winds </a:t>
            </a:r>
            <a:r>
              <a:rPr lang="en-US" dirty="0" smtClean="0">
                <a:solidFill>
                  <a:srgbClr val="0000CC"/>
                </a:solidFill>
              </a:rPr>
              <a:t>of at least </a:t>
            </a:r>
            <a:r>
              <a:rPr lang="en-US" dirty="0" smtClean="0">
                <a:solidFill>
                  <a:srgbClr val="FF0000"/>
                </a:solidFill>
              </a:rPr>
              <a:t>60 </a:t>
            </a:r>
            <a:r>
              <a:rPr lang="en-US" dirty="0" smtClean="0">
                <a:solidFill>
                  <a:srgbClr val="0000CC"/>
                </a:solidFill>
              </a:rPr>
              <a:t>mph, most likely produce</a:t>
            </a:r>
            <a:r>
              <a:rPr lang="en-US" dirty="0" smtClean="0">
                <a:solidFill>
                  <a:srgbClr val="0000FF"/>
                </a:solidFill>
              </a:rPr>
              <a:t> tornadoes</a:t>
            </a:r>
            <a:r>
              <a:rPr lang="en-US" dirty="0" smtClean="0">
                <a:solidFill>
                  <a:schemeClr val="tx2"/>
                </a:solidFill>
              </a:rPr>
              <a:t>.</a:t>
            </a:r>
          </a:p>
          <a:p>
            <a:pPr>
              <a:lnSpc>
                <a:spcPct val="80000"/>
              </a:lnSpc>
              <a:buNone/>
            </a:pPr>
            <a:r>
              <a:rPr lang="en-US" dirty="0" smtClean="0">
                <a:solidFill>
                  <a:srgbClr val="0000CC"/>
                </a:solidFill>
              </a:rPr>
              <a:t>	</a:t>
            </a:r>
          </a:p>
          <a:p>
            <a:pPr>
              <a:lnSpc>
                <a:spcPct val="80000"/>
              </a:lnSpc>
              <a:buNone/>
            </a:pPr>
            <a:r>
              <a:rPr lang="en-US" dirty="0" smtClean="0">
                <a:solidFill>
                  <a:srgbClr val="0000CC"/>
                </a:solidFill>
                <a:hlinkClick r:id="rId2"/>
              </a:rPr>
              <a:t>Tornado 101</a:t>
            </a:r>
            <a:endParaRPr lang="en-US" dirty="0" smtClean="0">
              <a:solidFill>
                <a:srgbClr val="0000CC"/>
              </a:solidFill>
            </a:endParaRPr>
          </a:p>
          <a:p>
            <a:pPr>
              <a:buNone/>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838200" y="228600"/>
            <a:ext cx="7772400" cy="1143000"/>
          </a:xfrm>
        </p:spPr>
        <p:txBody>
          <a:bodyPr/>
          <a:lstStyle/>
          <a:p>
            <a:r>
              <a:rPr lang="en-US"/>
              <a:t>Tornado Formation</a:t>
            </a:r>
          </a:p>
        </p:txBody>
      </p:sp>
      <p:pic>
        <p:nvPicPr>
          <p:cNvPr id="85000" name="Picture 8" descr="FORM1"/>
          <p:cNvPicPr>
            <a:picLocks noChangeAspect="1" noChangeArrowheads="1" noCrop="1"/>
          </p:cNvPicPr>
          <p:nvPr/>
        </p:nvPicPr>
        <p:blipFill>
          <a:blip r:embed="rId3"/>
          <a:srcRect/>
          <a:stretch>
            <a:fillRect/>
          </a:stretch>
        </p:blipFill>
        <p:spPr bwMode="auto">
          <a:xfrm>
            <a:off x="1219200" y="4284663"/>
            <a:ext cx="2293938" cy="2573337"/>
          </a:xfrm>
          <a:prstGeom prst="rect">
            <a:avLst/>
          </a:prstGeom>
          <a:noFill/>
        </p:spPr>
      </p:pic>
      <p:pic>
        <p:nvPicPr>
          <p:cNvPr id="85001" name="Picture 9" descr="FORM2"/>
          <p:cNvPicPr>
            <a:picLocks noChangeAspect="1" noChangeArrowheads="1" noCrop="1"/>
          </p:cNvPicPr>
          <p:nvPr/>
        </p:nvPicPr>
        <p:blipFill>
          <a:blip r:embed="rId4"/>
          <a:srcRect/>
          <a:stretch>
            <a:fillRect/>
          </a:stretch>
        </p:blipFill>
        <p:spPr bwMode="auto">
          <a:xfrm>
            <a:off x="3581400" y="4284663"/>
            <a:ext cx="2293938" cy="2573337"/>
          </a:xfrm>
          <a:prstGeom prst="rect">
            <a:avLst/>
          </a:prstGeom>
          <a:noFill/>
        </p:spPr>
      </p:pic>
      <p:pic>
        <p:nvPicPr>
          <p:cNvPr id="85002" name="Picture 10" descr="form3"/>
          <p:cNvPicPr>
            <a:picLocks noChangeAspect="1" noChangeArrowheads="1" noCrop="1"/>
          </p:cNvPicPr>
          <p:nvPr/>
        </p:nvPicPr>
        <p:blipFill>
          <a:blip r:embed="rId5"/>
          <a:srcRect/>
          <a:stretch>
            <a:fillRect/>
          </a:stretch>
        </p:blipFill>
        <p:spPr bwMode="auto">
          <a:xfrm>
            <a:off x="5943600" y="4284663"/>
            <a:ext cx="2293938" cy="2573337"/>
          </a:xfrm>
          <a:prstGeom prst="rect">
            <a:avLst/>
          </a:prstGeom>
          <a:noFill/>
        </p:spPr>
      </p:pic>
      <p:pic>
        <p:nvPicPr>
          <p:cNvPr id="85004" name="Picture 12"/>
          <p:cNvPicPr>
            <a:picLocks noChangeAspect="1" noChangeArrowheads="1"/>
          </p:cNvPicPr>
          <p:nvPr/>
        </p:nvPicPr>
        <p:blipFill>
          <a:blip r:embed="rId6"/>
          <a:srcRect/>
          <a:stretch>
            <a:fillRect/>
          </a:stretch>
        </p:blipFill>
        <p:spPr bwMode="auto">
          <a:xfrm>
            <a:off x="0" y="1524000"/>
            <a:ext cx="9144000" cy="228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50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50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5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atin typeface="Rockwell Extra Bold" pitchFamily="18" charset="0"/>
              </a:rPr>
              <a:t>Tornado Categories</a:t>
            </a:r>
          </a:p>
        </p:txBody>
      </p:sp>
      <p:sp>
        <p:nvSpPr>
          <p:cNvPr id="19459" name="Rectangle 3"/>
          <p:cNvSpPr>
            <a:spLocks noGrp="1" noChangeArrowheads="1"/>
          </p:cNvSpPr>
          <p:nvPr>
            <p:ph type="body" sz="half" idx="1"/>
          </p:nvPr>
        </p:nvSpPr>
        <p:spPr>
          <a:xfrm>
            <a:off x="685800" y="1981200"/>
            <a:ext cx="3352800" cy="4114800"/>
          </a:xfrm>
        </p:spPr>
        <p:txBody>
          <a:bodyPr/>
          <a:lstStyle/>
          <a:p>
            <a:endParaRPr lang="en-US"/>
          </a:p>
        </p:txBody>
      </p:sp>
      <p:sp>
        <p:nvSpPr>
          <p:cNvPr id="19460" name="Rectangle 4"/>
          <p:cNvSpPr>
            <a:spLocks noGrp="1" noChangeArrowheads="1"/>
          </p:cNvSpPr>
          <p:nvPr>
            <p:ph type="body" sz="half" idx="2"/>
          </p:nvPr>
        </p:nvSpPr>
        <p:spPr>
          <a:xfrm>
            <a:off x="4267200" y="1752600"/>
            <a:ext cx="4191000" cy="4343400"/>
          </a:xfrm>
        </p:spPr>
        <p:txBody>
          <a:bodyPr/>
          <a:lstStyle/>
          <a:p>
            <a:r>
              <a:rPr lang="en-US" sz="2000" dirty="0">
                <a:latin typeface="Arial Rounded MT Bold" pitchFamily="34" charset="0"/>
              </a:rPr>
              <a:t>The Fujita-Pearson Tornado Intensity Scale or F-scale ranks tornadoes by their wind speed.</a:t>
            </a:r>
          </a:p>
          <a:p>
            <a:r>
              <a:rPr lang="en-US" sz="2000" dirty="0" smtClean="0">
                <a:latin typeface="Arial Rounded MT Bold" pitchFamily="34" charset="0"/>
                <a:hlinkClick r:id="rId2"/>
              </a:rPr>
              <a:t>signs of f5</a:t>
            </a:r>
            <a:endParaRPr lang="en-US" sz="2000" dirty="0">
              <a:latin typeface="Arial Rounded MT Bold" pitchFamily="34" charset="0"/>
            </a:endParaRPr>
          </a:p>
          <a:p>
            <a:r>
              <a:rPr lang="en-US" sz="2400" dirty="0">
                <a:latin typeface="Arial Rounded MT Bold" pitchFamily="34" charset="0"/>
              </a:rPr>
              <a:t>F0- winds 40-72 mph</a:t>
            </a:r>
          </a:p>
          <a:p>
            <a:r>
              <a:rPr lang="en-US" sz="2400" dirty="0">
                <a:latin typeface="Arial Rounded MT Bold" pitchFamily="34" charset="0"/>
              </a:rPr>
              <a:t>F1- winds 73-112 mph</a:t>
            </a:r>
          </a:p>
          <a:p>
            <a:r>
              <a:rPr lang="en-US" sz="2400" dirty="0">
                <a:latin typeface="Arial Rounded MT Bold" pitchFamily="34" charset="0"/>
              </a:rPr>
              <a:t>F2- winds 113-157 mph</a:t>
            </a:r>
          </a:p>
          <a:p>
            <a:r>
              <a:rPr lang="en-US" sz="2400" dirty="0">
                <a:latin typeface="Arial Rounded MT Bold" pitchFamily="34" charset="0"/>
              </a:rPr>
              <a:t>F3 – winds 158-206 mph</a:t>
            </a:r>
          </a:p>
          <a:p>
            <a:r>
              <a:rPr lang="en-US" sz="2400" dirty="0">
                <a:latin typeface="Arial Rounded MT Bold" pitchFamily="34" charset="0"/>
              </a:rPr>
              <a:t>F4 – winds 207-260 mph</a:t>
            </a:r>
          </a:p>
          <a:p>
            <a:r>
              <a:rPr lang="en-US" sz="2400" dirty="0">
                <a:latin typeface="Arial Rounded MT Bold" pitchFamily="34" charset="0"/>
              </a:rPr>
              <a:t>F5 – winds &gt; 261 mph</a:t>
            </a:r>
          </a:p>
        </p:txBody>
      </p:sp>
      <p:pic>
        <p:nvPicPr>
          <p:cNvPr id="19461" name="Picture 5" descr="\\421-jame-app1\homedirs$\heydarc\My Documents\My Pictures\tornado3.jpg"/>
          <p:cNvPicPr>
            <a:picLocks noChangeAspect="1" noChangeArrowheads="1"/>
          </p:cNvPicPr>
          <p:nvPr/>
        </p:nvPicPr>
        <p:blipFill>
          <a:blip r:embed="rId3"/>
          <a:srcRect/>
          <a:stretch>
            <a:fillRect/>
          </a:stretch>
        </p:blipFill>
        <p:spPr bwMode="auto">
          <a:xfrm>
            <a:off x="685800" y="1752600"/>
            <a:ext cx="3352800" cy="4191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152400"/>
            <a:ext cx="7772400" cy="1143000"/>
          </a:xfrm>
        </p:spPr>
        <p:txBody>
          <a:bodyPr/>
          <a:lstStyle/>
          <a:p>
            <a:r>
              <a:rPr lang="en-US" dirty="0"/>
              <a:t>Where </a:t>
            </a:r>
            <a:r>
              <a:rPr lang="en-US" dirty="0" smtClean="0"/>
              <a:t>Tornadoes </a:t>
            </a:r>
            <a:r>
              <a:rPr lang="en-US" dirty="0"/>
              <a:t>Occur</a:t>
            </a:r>
          </a:p>
        </p:txBody>
      </p:sp>
      <p:sp>
        <p:nvSpPr>
          <p:cNvPr id="36867" name="Rectangle 3"/>
          <p:cNvSpPr>
            <a:spLocks noGrp="1" noChangeArrowheads="1"/>
          </p:cNvSpPr>
          <p:nvPr>
            <p:ph type="body" sz="half" idx="1"/>
          </p:nvPr>
        </p:nvSpPr>
        <p:spPr>
          <a:xfrm>
            <a:off x="1676400" y="6400800"/>
            <a:ext cx="7467600" cy="457200"/>
          </a:xfrm>
        </p:spPr>
        <p:txBody>
          <a:bodyPr/>
          <a:lstStyle/>
          <a:p>
            <a:pPr>
              <a:buFontTx/>
              <a:buNone/>
            </a:pPr>
            <a:r>
              <a:rPr lang="en-US" sz="2400"/>
              <a:t>Tornado Alley covers the Great Plains states</a:t>
            </a:r>
          </a:p>
        </p:txBody>
      </p:sp>
      <p:pic>
        <p:nvPicPr>
          <p:cNvPr id="36878" name="Picture 14"/>
          <p:cNvPicPr>
            <a:picLocks noChangeAspect="1" noChangeArrowheads="1"/>
          </p:cNvPicPr>
          <p:nvPr/>
        </p:nvPicPr>
        <p:blipFill>
          <a:blip r:embed="rId2"/>
          <a:srcRect/>
          <a:stretch>
            <a:fillRect/>
          </a:stretch>
        </p:blipFill>
        <p:spPr bwMode="auto">
          <a:xfrm>
            <a:off x="1143000" y="990600"/>
            <a:ext cx="6705600" cy="53644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5500">
                <a:latin typeface="Castellar" pitchFamily="18" charset="0"/>
              </a:rPr>
              <a:t>Hurricanes</a:t>
            </a:r>
          </a:p>
        </p:txBody>
      </p:sp>
      <p:sp>
        <p:nvSpPr>
          <p:cNvPr id="3075" name="Rectangle 3"/>
          <p:cNvSpPr>
            <a:spLocks noGrp="1" noChangeArrowheads="1"/>
          </p:cNvSpPr>
          <p:nvPr>
            <p:ph type="body" idx="1"/>
          </p:nvPr>
        </p:nvSpPr>
        <p:spPr/>
        <p:txBody>
          <a:bodyPr/>
          <a:lstStyle/>
          <a:p>
            <a:endParaRPr lang="en-US"/>
          </a:p>
        </p:txBody>
      </p:sp>
      <p:pic>
        <p:nvPicPr>
          <p:cNvPr id="3076" name="Picture 4" descr="\\421-jame-app1\homedirs$\heydarc\My Documents\My Pictures\isabel.jpg"/>
          <p:cNvPicPr>
            <a:picLocks noChangeAspect="1" noChangeArrowheads="1"/>
          </p:cNvPicPr>
          <p:nvPr/>
        </p:nvPicPr>
        <p:blipFill>
          <a:blip r:embed="rId4"/>
          <a:srcRect/>
          <a:stretch>
            <a:fillRect/>
          </a:stretch>
        </p:blipFill>
        <p:spPr bwMode="auto">
          <a:xfrm>
            <a:off x="609600" y="2057400"/>
            <a:ext cx="77724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0" fill="hold"/>
                                        <p:tgtEl>
                                          <p:spTgt spid="3074"/>
                                        </p:tgtEl>
                                        <p:attrNameLst>
                                          <p:attrName>ppt_x</p:attrName>
                                        </p:attrNameLst>
                                      </p:cBhvr>
                                      <p:tavLst>
                                        <p:tav tm="0">
                                          <p:val>
                                            <p:strVal val="#ppt_x"/>
                                          </p:val>
                                        </p:tav>
                                        <p:tav tm="100000">
                                          <p:val>
                                            <p:strVal val="#ppt_x"/>
                                          </p:val>
                                        </p:tav>
                                      </p:tavLst>
                                    </p:anim>
                                    <p:anim calcmode="lin" valueType="num">
                                      <p:cBhvr additive="base">
                                        <p:cTn id="16" dur="5000" fill="hold"/>
                                        <p:tgtEl>
                                          <p:spTgt spid="30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7086600" cy="533400"/>
          </a:xfrm>
        </p:spPr>
        <p:txBody>
          <a:bodyPr/>
          <a:lstStyle/>
          <a:p>
            <a:r>
              <a:rPr lang="en-US" sz="3200" dirty="0">
                <a:latin typeface="Arial Rounded MT Bold" pitchFamily="34" charset="0"/>
              </a:rPr>
              <a:t> </a:t>
            </a:r>
            <a:r>
              <a:rPr lang="en-US" sz="3600" dirty="0">
                <a:latin typeface="Arial Rounded MT Bold" pitchFamily="34" charset="0"/>
              </a:rPr>
              <a:t>Formation of a Hurricane</a:t>
            </a:r>
          </a:p>
        </p:txBody>
      </p:sp>
      <p:sp>
        <p:nvSpPr>
          <p:cNvPr id="4099" name="Rectangle 3"/>
          <p:cNvSpPr>
            <a:spLocks noGrp="1" noChangeArrowheads="1"/>
          </p:cNvSpPr>
          <p:nvPr>
            <p:ph type="body" idx="1"/>
          </p:nvPr>
        </p:nvSpPr>
        <p:spPr>
          <a:xfrm>
            <a:off x="5105400" y="990600"/>
            <a:ext cx="4038600" cy="5181600"/>
          </a:xfrm>
        </p:spPr>
        <p:txBody>
          <a:bodyPr/>
          <a:lstStyle/>
          <a:p>
            <a:r>
              <a:rPr lang="en-US" sz="2800" dirty="0">
                <a:solidFill>
                  <a:srgbClr val="FF0000"/>
                </a:solidFill>
                <a:latin typeface="Arial Rounded MT Bold" pitchFamily="34" charset="0"/>
              </a:rPr>
              <a:t>Hurricanes </a:t>
            </a:r>
            <a:r>
              <a:rPr lang="en-US" sz="2800" dirty="0" smtClean="0">
                <a:solidFill>
                  <a:srgbClr val="FF0000"/>
                </a:solidFill>
                <a:latin typeface="Arial Rounded MT Bold" pitchFamily="34" charset="0"/>
              </a:rPr>
              <a:t>= storms </a:t>
            </a:r>
            <a:r>
              <a:rPr lang="en-US" sz="2800" dirty="0">
                <a:solidFill>
                  <a:srgbClr val="FF0000"/>
                </a:solidFill>
                <a:latin typeface="Arial Rounded MT Bold" pitchFamily="34" charset="0"/>
              </a:rPr>
              <a:t>that form over tropical waters.  </a:t>
            </a:r>
            <a:endParaRPr lang="en-US" sz="2800" dirty="0" smtClean="0">
              <a:solidFill>
                <a:srgbClr val="FF0000"/>
              </a:solidFill>
              <a:latin typeface="Arial Rounded MT Bold" pitchFamily="34" charset="0"/>
            </a:endParaRPr>
          </a:p>
          <a:p>
            <a:r>
              <a:rPr lang="en-US" sz="2800" dirty="0" smtClean="0">
                <a:latin typeface="Arial Rounded MT Bold" pitchFamily="34" charset="0"/>
              </a:rPr>
              <a:t>The </a:t>
            </a:r>
            <a:r>
              <a:rPr lang="en-US" sz="2800" dirty="0">
                <a:latin typeface="Arial Rounded MT Bold" pitchFamily="34" charset="0"/>
              </a:rPr>
              <a:t>hurricanes that affect the eastern coast of the United States form off the western coast of Africa where the </a:t>
            </a:r>
            <a:r>
              <a:rPr lang="en-US" sz="2800" dirty="0">
                <a:solidFill>
                  <a:srgbClr val="92D050"/>
                </a:solidFill>
                <a:latin typeface="Arial Rounded MT Bold" pitchFamily="34" charset="0"/>
              </a:rPr>
              <a:t>water is warm, the air is humid, and the winds converge.</a:t>
            </a:r>
          </a:p>
        </p:txBody>
      </p:sp>
      <p:pic>
        <p:nvPicPr>
          <p:cNvPr id="4100" name="Picture 4" descr="\\421-jame-app1\homedirs$\heydarc\My Documents\My Pictures\formation of hurricane.jpg"/>
          <p:cNvPicPr>
            <a:picLocks noChangeAspect="1" noChangeArrowheads="1"/>
          </p:cNvPicPr>
          <p:nvPr/>
        </p:nvPicPr>
        <p:blipFill>
          <a:blip r:embed="rId2"/>
          <a:srcRect/>
          <a:stretch>
            <a:fillRect/>
          </a:stretch>
        </p:blipFill>
        <p:spPr bwMode="auto">
          <a:xfrm>
            <a:off x="609600" y="1752600"/>
            <a:ext cx="4419600"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What Causes Hurricanes?</a:t>
            </a:r>
            <a:br>
              <a:rPr lang="en-US" dirty="0" smtClean="0"/>
            </a:br>
            <a:r>
              <a:rPr lang="en-US" dirty="0" smtClean="0">
                <a:hlinkClick r:id="rId2"/>
              </a:rPr>
              <a:t>http://youtu.be/zP4rgvu4xDE</a:t>
            </a:r>
            <a:endParaRPr lang="en-US" dirty="0" smtClean="0"/>
          </a:p>
        </p:txBody>
      </p:sp>
      <p:sp>
        <p:nvSpPr>
          <p:cNvPr id="3075" name="Content Placeholder 2"/>
          <p:cNvSpPr>
            <a:spLocks noGrp="1"/>
          </p:cNvSpPr>
          <p:nvPr>
            <p:ph idx="1"/>
          </p:nvPr>
        </p:nvSpPr>
        <p:spPr/>
        <p:txBody>
          <a:bodyPr/>
          <a:lstStyle/>
          <a:p>
            <a:pPr eaLnBrk="1" hangingPunct="1">
              <a:buFont typeface="Arial" charset="0"/>
              <a:buNone/>
            </a:pPr>
            <a:r>
              <a:rPr lang="en-US" smtClean="0"/>
              <a:t>1.</a:t>
            </a:r>
            <a:r>
              <a:rPr lang="en-US" smtClean="0">
                <a:solidFill>
                  <a:srgbClr val="FF0000"/>
                </a:solidFill>
              </a:rPr>
              <a:t> Warm water </a:t>
            </a:r>
            <a:r>
              <a:rPr lang="en-US" smtClean="0"/>
              <a:t>near the equator evaporates, which moves </a:t>
            </a:r>
            <a:r>
              <a:rPr lang="en-US" smtClean="0">
                <a:solidFill>
                  <a:srgbClr val="FF0000"/>
                </a:solidFill>
              </a:rPr>
              <a:t>energy</a:t>
            </a:r>
            <a:r>
              <a:rPr lang="en-US" smtClean="0"/>
              <a:t> from the water into the air.</a:t>
            </a:r>
          </a:p>
        </p:txBody>
      </p:sp>
      <p:pic>
        <p:nvPicPr>
          <p:cNvPr id="4" name="Picture 3" descr="sunset-near-the-equator.jpg"/>
          <p:cNvPicPr>
            <a:picLocks noChangeAspect="1"/>
          </p:cNvPicPr>
          <p:nvPr/>
        </p:nvPicPr>
        <p:blipFill>
          <a:blip r:embed="rId3"/>
          <a:stretch>
            <a:fillRect/>
          </a:stretch>
        </p:blipFill>
        <p:spPr>
          <a:xfrm>
            <a:off x="1828800" y="2819400"/>
            <a:ext cx="5638800" cy="37796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a:t>
            </a:r>
            <a:endParaRPr lang="en-US" dirty="0"/>
          </a:p>
        </p:txBody>
      </p:sp>
      <p:sp>
        <p:nvSpPr>
          <p:cNvPr id="3" name="Content Placeholder 2"/>
          <p:cNvSpPr>
            <a:spLocks noGrp="1"/>
          </p:cNvSpPr>
          <p:nvPr>
            <p:ph idx="1"/>
          </p:nvPr>
        </p:nvSpPr>
        <p:spPr/>
        <p:txBody>
          <a:bodyPr/>
          <a:lstStyle/>
          <a:p>
            <a:r>
              <a:rPr lang="en-US" dirty="0" smtClean="0"/>
              <a:t>Complete the diagrams</a:t>
            </a:r>
          </a:p>
          <a:p>
            <a:endParaRPr lang="en-US" dirty="0" smtClean="0"/>
          </a:p>
          <a:p>
            <a:r>
              <a:rPr lang="en-US" dirty="0" smtClean="0"/>
              <a:t>Any more questions? </a:t>
            </a:r>
            <a:endParaRPr lang="en-US" dirty="0" smtClean="0"/>
          </a:p>
          <a:p>
            <a:endParaRPr lang="en-US"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What Causes Hurricanes?</a:t>
            </a:r>
          </a:p>
        </p:txBody>
      </p:sp>
      <p:sp>
        <p:nvSpPr>
          <p:cNvPr id="4099" name="Content Placeholder 2"/>
          <p:cNvSpPr>
            <a:spLocks noGrp="1"/>
          </p:cNvSpPr>
          <p:nvPr>
            <p:ph idx="1"/>
          </p:nvPr>
        </p:nvSpPr>
        <p:spPr/>
        <p:txBody>
          <a:bodyPr/>
          <a:lstStyle/>
          <a:p>
            <a:pPr eaLnBrk="1" hangingPunct="1">
              <a:buFont typeface="Arial" charset="0"/>
              <a:buNone/>
            </a:pPr>
            <a:r>
              <a:rPr lang="en-US" smtClean="0"/>
              <a:t>2. This energy makes warm air </a:t>
            </a:r>
            <a:r>
              <a:rPr lang="en-US" smtClean="0">
                <a:solidFill>
                  <a:srgbClr val="FF0000"/>
                </a:solidFill>
              </a:rPr>
              <a:t>rise faster</a:t>
            </a:r>
          </a:p>
        </p:txBody>
      </p:sp>
      <p:pic>
        <p:nvPicPr>
          <p:cNvPr id="4100" name="Picture 3" descr="Hurricane_formation.gif"/>
          <p:cNvPicPr>
            <a:picLocks noChangeAspect="1"/>
          </p:cNvPicPr>
          <p:nvPr/>
        </p:nvPicPr>
        <p:blipFill>
          <a:blip r:embed="rId2"/>
          <a:srcRect/>
          <a:stretch>
            <a:fillRect/>
          </a:stretch>
        </p:blipFill>
        <p:spPr bwMode="auto">
          <a:xfrm>
            <a:off x="1981200" y="2847975"/>
            <a:ext cx="5267325" cy="401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What Causes Hurricanes?</a:t>
            </a:r>
          </a:p>
        </p:txBody>
      </p:sp>
      <p:sp>
        <p:nvSpPr>
          <p:cNvPr id="5123" name="Content Placeholder 2"/>
          <p:cNvSpPr>
            <a:spLocks noGrp="1"/>
          </p:cNvSpPr>
          <p:nvPr>
            <p:ph idx="1"/>
          </p:nvPr>
        </p:nvSpPr>
        <p:spPr/>
        <p:txBody>
          <a:bodyPr/>
          <a:lstStyle/>
          <a:p>
            <a:pPr eaLnBrk="1" hangingPunct="1">
              <a:buFont typeface="Arial" charset="0"/>
              <a:buNone/>
            </a:pPr>
            <a:r>
              <a:rPr lang="en-US" smtClean="0"/>
              <a:t>3. </a:t>
            </a:r>
            <a:r>
              <a:rPr lang="en-US" smtClean="0">
                <a:solidFill>
                  <a:srgbClr val="FF0000"/>
                </a:solidFill>
              </a:rPr>
              <a:t>Tall Clouds </a:t>
            </a:r>
            <a:r>
              <a:rPr lang="en-US" smtClean="0"/>
              <a:t>and winds develop</a:t>
            </a:r>
            <a:endParaRPr lang="en-US" smtClean="0">
              <a:solidFill>
                <a:srgbClr val="FF0000"/>
              </a:solidFill>
            </a:endParaRPr>
          </a:p>
        </p:txBody>
      </p:sp>
      <p:pic>
        <p:nvPicPr>
          <p:cNvPr id="4" name="Picture 3" descr="Clouds-092.jpg"/>
          <p:cNvPicPr>
            <a:picLocks noChangeAspect="1"/>
          </p:cNvPicPr>
          <p:nvPr/>
        </p:nvPicPr>
        <p:blipFill>
          <a:blip r:embed="rId2"/>
          <a:stretch>
            <a:fillRect/>
          </a:stretch>
        </p:blipFill>
        <p:spPr>
          <a:xfrm>
            <a:off x="1524000" y="2362200"/>
            <a:ext cx="6172200" cy="41148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What Causes Hurricanes?</a:t>
            </a:r>
          </a:p>
        </p:txBody>
      </p:sp>
      <p:sp>
        <p:nvSpPr>
          <p:cNvPr id="6147" name="Content Placeholder 2"/>
          <p:cNvSpPr>
            <a:spLocks noGrp="1"/>
          </p:cNvSpPr>
          <p:nvPr>
            <p:ph idx="1"/>
          </p:nvPr>
        </p:nvSpPr>
        <p:spPr/>
        <p:txBody>
          <a:bodyPr/>
          <a:lstStyle/>
          <a:p>
            <a:pPr eaLnBrk="1" hangingPunct="1">
              <a:buFont typeface="Arial" charset="0"/>
              <a:buNone/>
            </a:pPr>
            <a:r>
              <a:rPr lang="en-US" smtClean="0"/>
              <a:t>4. The Coriolis Effect </a:t>
            </a:r>
            <a:r>
              <a:rPr lang="en-US" smtClean="0">
                <a:solidFill>
                  <a:srgbClr val="FF0000"/>
                </a:solidFill>
              </a:rPr>
              <a:t>bends</a:t>
            </a:r>
            <a:r>
              <a:rPr lang="en-US" smtClean="0"/>
              <a:t> the winds into a </a:t>
            </a:r>
            <a:r>
              <a:rPr lang="en-US" smtClean="0">
                <a:solidFill>
                  <a:srgbClr val="FF0000"/>
                </a:solidFill>
              </a:rPr>
              <a:t>spiral</a:t>
            </a:r>
          </a:p>
        </p:txBody>
      </p:sp>
      <p:pic>
        <p:nvPicPr>
          <p:cNvPr id="6148" name="Picture 3" descr="553px-Hurricane_Opal_03_oct_1995_2012Z.jpg"/>
          <p:cNvPicPr>
            <a:picLocks noChangeAspect="1"/>
          </p:cNvPicPr>
          <p:nvPr/>
        </p:nvPicPr>
        <p:blipFill>
          <a:blip r:embed="rId2"/>
          <a:srcRect/>
          <a:stretch>
            <a:fillRect/>
          </a:stretch>
        </p:blipFill>
        <p:spPr bwMode="auto">
          <a:xfrm>
            <a:off x="2819400" y="2667000"/>
            <a:ext cx="3522663"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What Causes Hurricanes?</a:t>
            </a:r>
          </a:p>
        </p:txBody>
      </p:sp>
      <p:sp>
        <p:nvSpPr>
          <p:cNvPr id="7171" name="Content Placeholder 2"/>
          <p:cNvSpPr>
            <a:spLocks noGrp="1"/>
          </p:cNvSpPr>
          <p:nvPr>
            <p:ph idx="1"/>
          </p:nvPr>
        </p:nvSpPr>
        <p:spPr/>
        <p:txBody>
          <a:bodyPr/>
          <a:lstStyle/>
          <a:p>
            <a:pPr eaLnBrk="1" hangingPunct="1">
              <a:buFont typeface="Arial" charset="0"/>
              <a:buNone/>
            </a:pPr>
            <a:r>
              <a:rPr lang="en-US" smtClean="0"/>
              <a:t>5. Low </a:t>
            </a:r>
            <a:r>
              <a:rPr lang="en-US" smtClean="0">
                <a:solidFill>
                  <a:srgbClr val="FF0000"/>
                </a:solidFill>
              </a:rPr>
              <a:t>pressure</a:t>
            </a:r>
            <a:r>
              <a:rPr lang="en-US" smtClean="0"/>
              <a:t> area becomes the </a:t>
            </a:r>
            <a:r>
              <a:rPr lang="en-US" smtClean="0">
                <a:solidFill>
                  <a:srgbClr val="FF0000"/>
                </a:solidFill>
              </a:rPr>
              <a:t>center</a:t>
            </a:r>
            <a:r>
              <a:rPr lang="en-US" smtClean="0"/>
              <a:t> of the storm</a:t>
            </a:r>
            <a:endParaRPr lang="en-US" smtClean="0">
              <a:solidFill>
                <a:srgbClr val="FF0000"/>
              </a:solidFill>
            </a:endParaRPr>
          </a:p>
        </p:txBody>
      </p:sp>
      <p:pic>
        <p:nvPicPr>
          <p:cNvPr id="7172" name="Picture 3" descr="images.jpg"/>
          <p:cNvPicPr>
            <a:picLocks noChangeAspect="1"/>
          </p:cNvPicPr>
          <p:nvPr/>
        </p:nvPicPr>
        <p:blipFill>
          <a:blip r:embed="rId2"/>
          <a:srcRect/>
          <a:stretch>
            <a:fillRect/>
          </a:stretch>
        </p:blipFill>
        <p:spPr bwMode="auto">
          <a:xfrm>
            <a:off x="2362200" y="2514600"/>
            <a:ext cx="3990975" cy="328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924800" y="1066800"/>
            <a:ext cx="533400" cy="685800"/>
          </a:xfrm>
        </p:spPr>
        <p:txBody>
          <a:bodyPr/>
          <a:lstStyle/>
          <a:p>
            <a:endParaRPr lang="en-US"/>
          </a:p>
        </p:txBody>
      </p:sp>
      <p:sp>
        <p:nvSpPr>
          <p:cNvPr id="5123" name="Rectangle 3"/>
          <p:cNvSpPr>
            <a:spLocks noGrp="1" noChangeArrowheads="1"/>
          </p:cNvSpPr>
          <p:nvPr>
            <p:ph type="body" sz="half" idx="1"/>
          </p:nvPr>
        </p:nvSpPr>
        <p:spPr>
          <a:xfrm>
            <a:off x="609600" y="3048000"/>
            <a:ext cx="7620000" cy="2286000"/>
          </a:xfrm>
        </p:spPr>
        <p:txBody>
          <a:bodyPr/>
          <a:lstStyle/>
          <a:p>
            <a:r>
              <a:rPr lang="en-US" sz="2400" dirty="0"/>
              <a:t>Hurricanes start out as a group of storms that begin to rotate when they meet converging winds.  </a:t>
            </a:r>
            <a:endParaRPr lang="en-US" sz="2400" dirty="0" smtClean="0"/>
          </a:p>
          <a:p>
            <a:r>
              <a:rPr lang="en-US" sz="2400" dirty="0" smtClean="0"/>
              <a:t>These </a:t>
            </a:r>
            <a:r>
              <a:rPr lang="en-US" sz="2400" dirty="0"/>
              <a:t>storms create violent seas that send more moisture into the air.  </a:t>
            </a:r>
            <a:endParaRPr lang="en-US" sz="2400" dirty="0" smtClean="0"/>
          </a:p>
          <a:p>
            <a:r>
              <a:rPr lang="en-US" sz="2400" dirty="0" smtClean="0"/>
              <a:t>The </a:t>
            </a:r>
            <a:r>
              <a:rPr lang="en-US" sz="2400" dirty="0"/>
              <a:t>water vapor rises and helps the wind increase in speed. </a:t>
            </a:r>
            <a:endParaRPr lang="en-US" sz="2400" dirty="0" smtClean="0"/>
          </a:p>
          <a:p>
            <a:r>
              <a:rPr lang="en-US" sz="2400" dirty="0" smtClean="0"/>
              <a:t>If </a:t>
            </a:r>
            <a:r>
              <a:rPr lang="en-US" sz="2400" dirty="0"/>
              <a:t>the storm holds itself together for 24 hours, we call it a tropical disturbance.</a:t>
            </a:r>
          </a:p>
        </p:txBody>
      </p:sp>
      <p:pic>
        <p:nvPicPr>
          <p:cNvPr id="5125" name="Picture 5" descr="\\421-jame-app1\homedirs$\heydarc\My Documents\My Pictures\air convergence.gif"/>
          <p:cNvPicPr>
            <a:picLocks noChangeAspect="1" noChangeArrowheads="1" noCrop="1"/>
          </p:cNvPicPr>
          <p:nvPr/>
        </p:nvPicPr>
        <p:blipFill>
          <a:blip r:embed="rId2"/>
          <a:srcRect/>
          <a:stretch>
            <a:fillRect/>
          </a:stretch>
        </p:blipFill>
        <p:spPr bwMode="auto">
          <a:xfrm>
            <a:off x="838200" y="609600"/>
            <a:ext cx="7620000" cy="2362200"/>
          </a:xfrm>
          <a:prstGeom prst="rect">
            <a:avLst/>
          </a:prstGeom>
          <a:noFill/>
        </p:spPr>
      </p:pic>
      <p:sp>
        <p:nvSpPr>
          <p:cNvPr id="5126" name="Text Box 6"/>
          <p:cNvSpPr txBox="1">
            <a:spLocks noChangeArrowheads="1"/>
          </p:cNvSpPr>
          <p:nvPr/>
        </p:nvSpPr>
        <p:spPr bwMode="auto">
          <a:xfrm>
            <a:off x="2362200" y="152400"/>
            <a:ext cx="7696200" cy="519113"/>
          </a:xfrm>
          <a:prstGeom prst="rect">
            <a:avLst/>
          </a:prstGeom>
          <a:noFill/>
          <a:ln w="9525">
            <a:noFill/>
            <a:miter lim="800000"/>
            <a:headEnd/>
            <a:tailEnd/>
          </a:ln>
          <a:effectLst/>
        </p:spPr>
        <p:txBody>
          <a:bodyPr>
            <a:spAutoFit/>
          </a:bodyPr>
          <a:lstStyle/>
          <a:p>
            <a:pPr>
              <a:spcBef>
                <a:spcPct val="50000"/>
              </a:spcBef>
            </a:pPr>
            <a:r>
              <a:rPr lang="en-US" sz="2800" dirty="0">
                <a:latin typeface="Rockwell Extra Bold" pitchFamily="18" charset="0"/>
              </a:rPr>
              <a:t>Tropical Disturbance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strips(downLeft)">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lstStyle/>
          <a:p>
            <a:pPr eaLnBrk="1" hangingPunct="1"/>
            <a:r>
              <a:rPr lang="en-US" dirty="0" smtClean="0"/>
              <a:t>What’s the difference?</a:t>
            </a:r>
          </a:p>
        </p:txBody>
      </p:sp>
      <p:sp>
        <p:nvSpPr>
          <p:cNvPr id="8195" name="Content Placeholder 2"/>
          <p:cNvSpPr>
            <a:spLocks noGrp="1"/>
          </p:cNvSpPr>
          <p:nvPr>
            <p:ph idx="1"/>
          </p:nvPr>
        </p:nvSpPr>
        <p:spPr>
          <a:xfrm>
            <a:off x="228600" y="914400"/>
            <a:ext cx="8229600" cy="4525963"/>
          </a:xfrm>
        </p:spPr>
        <p:txBody>
          <a:bodyPr/>
          <a:lstStyle/>
          <a:p>
            <a:pPr eaLnBrk="1" hangingPunct="1"/>
            <a:r>
              <a:rPr lang="en-US" b="1" dirty="0" smtClean="0">
                <a:solidFill>
                  <a:srgbClr val="FF0000"/>
                </a:solidFill>
              </a:rPr>
              <a:t>Tropical</a:t>
            </a:r>
            <a:r>
              <a:rPr lang="en-US" dirty="0" smtClean="0">
                <a:solidFill>
                  <a:srgbClr val="FF0000"/>
                </a:solidFill>
              </a:rPr>
              <a:t> </a:t>
            </a:r>
            <a:r>
              <a:rPr lang="en-US" b="1" dirty="0" smtClean="0"/>
              <a:t>Storm</a:t>
            </a:r>
            <a:r>
              <a:rPr lang="en-US" dirty="0" smtClean="0"/>
              <a:t>: low pressure system that starts near the </a:t>
            </a:r>
            <a:r>
              <a:rPr lang="en-US" dirty="0" smtClean="0">
                <a:solidFill>
                  <a:srgbClr val="FF0000"/>
                </a:solidFill>
              </a:rPr>
              <a:t>equator</a:t>
            </a:r>
            <a:r>
              <a:rPr lang="en-US" dirty="0" smtClean="0"/>
              <a:t> and has winds that blow at </a:t>
            </a:r>
            <a:r>
              <a:rPr lang="en-US" dirty="0" smtClean="0">
                <a:solidFill>
                  <a:srgbClr val="FF0000"/>
                </a:solidFill>
              </a:rPr>
              <a:t>65</a:t>
            </a:r>
            <a:r>
              <a:rPr lang="en-US" dirty="0" smtClean="0"/>
              <a:t> km/hr or more</a:t>
            </a:r>
          </a:p>
          <a:p>
            <a:pPr eaLnBrk="1" hangingPunct="1"/>
            <a:endParaRPr lang="en-US" dirty="0" smtClean="0"/>
          </a:p>
          <a:p>
            <a:pPr eaLnBrk="1" hangingPunct="1"/>
            <a:r>
              <a:rPr lang="en-US" b="1" dirty="0" smtClean="0"/>
              <a:t>Hurricane</a:t>
            </a:r>
            <a:r>
              <a:rPr lang="en-US" dirty="0" smtClean="0"/>
              <a:t>: tropical, low pressure system with winds at </a:t>
            </a:r>
            <a:r>
              <a:rPr lang="en-US" dirty="0" smtClean="0">
                <a:solidFill>
                  <a:srgbClr val="FF0000"/>
                </a:solidFill>
              </a:rPr>
              <a:t>120</a:t>
            </a:r>
            <a:r>
              <a:rPr lang="en-US" dirty="0" smtClean="0"/>
              <a:t> km/hr or more</a:t>
            </a:r>
          </a:p>
          <a:p>
            <a:pPr eaLnBrk="1" hangingPunct="1"/>
            <a:endParaRPr lang="en-US" dirty="0" smtClean="0"/>
          </a:p>
        </p:txBody>
      </p:sp>
      <p:pic>
        <p:nvPicPr>
          <p:cNvPr id="4" name="Picture 5" descr="\\421-jame-app1\homedirs$\heydarc\My Documents\My Pictures\hurricane off Fl.jpg"/>
          <p:cNvPicPr>
            <a:picLocks noChangeAspect="1" noChangeArrowheads="1"/>
          </p:cNvPicPr>
          <p:nvPr/>
        </p:nvPicPr>
        <p:blipFill>
          <a:blip r:embed="rId3"/>
          <a:srcRect/>
          <a:stretch>
            <a:fillRect/>
          </a:stretch>
        </p:blipFill>
        <p:spPr bwMode="auto">
          <a:xfrm>
            <a:off x="2133600" y="4306019"/>
            <a:ext cx="5410200" cy="25519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atin typeface="Rockwell Extra Bold" pitchFamily="18" charset="0"/>
              </a:rPr>
              <a:t>Hurricane Categories</a:t>
            </a:r>
          </a:p>
        </p:txBody>
      </p:sp>
      <p:sp>
        <p:nvSpPr>
          <p:cNvPr id="9219" name="Rectangle 3"/>
          <p:cNvSpPr>
            <a:spLocks noGrp="1" noChangeArrowheads="1"/>
          </p:cNvSpPr>
          <p:nvPr>
            <p:ph type="body" sz="half" idx="1"/>
          </p:nvPr>
        </p:nvSpPr>
        <p:spPr>
          <a:xfrm>
            <a:off x="685800" y="2286000"/>
            <a:ext cx="8153400" cy="3048000"/>
          </a:xfrm>
        </p:spPr>
        <p:txBody>
          <a:bodyPr/>
          <a:lstStyle/>
          <a:p>
            <a:r>
              <a:rPr lang="en-US">
                <a:latin typeface="Arial Rounded MT Bold" pitchFamily="34" charset="0"/>
              </a:rPr>
              <a:t>Category 1 – Winds  between 74- 95 mph</a:t>
            </a:r>
          </a:p>
          <a:p>
            <a:r>
              <a:rPr lang="en-US">
                <a:latin typeface="Arial Rounded MT Bold" pitchFamily="34" charset="0"/>
              </a:rPr>
              <a:t>Category 2 – Winds  between 96- 110 mph</a:t>
            </a:r>
          </a:p>
          <a:p>
            <a:r>
              <a:rPr lang="en-US">
                <a:latin typeface="Arial Rounded MT Bold" pitchFamily="34" charset="0"/>
              </a:rPr>
              <a:t>Category 3 – Winds between 111-130 mph</a:t>
            </a:r>
          </a:p>
          <a:p>
            <a:r>
              <a:rPr lang="en-US">
                <a:latin typeface="Arial Rounded MT Bold" pitchFamily="34" charset="0"/>
              </a:rPr>
              <a:t>Category 4 – Winds between 131-155 mph</a:t>
            </a:r>
          </a:p>
          <a:p>
            <a:r>
              <a:rPr lang="en-US">
                <a:latin typeface="Arial Rounded MT Bold" pitchFamily="34" charset="0"/>
              </a:rPr>
              <a:t>Category 5 – Winds above 156 mph</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dirty="0" smtClean="0"/>
          </a:p>
        </p:txBody>
      </p:sp>
      <p:sp>
        <p:nvSpPr>
          <p:cNvPr id="9219" name="Content Placeholder 2"/>
          <p:cNvSpPr>
            <a:spLocks noGrp="1"/>
          </p:cNvSpPr>
          <p:nvPr>
            <p:ph idx="1"/>
          </p:nvPr>
        </p:nvSpPr>
        <p:spPr/>
        <p:txBody>
          <a:bodyPr/>
          <a:lstStyle/>
          <a:p>
            <a:pPr eaLnBrk="1" hangingPunct="1"/>
            <a:r>
              <a:rPr lang="en-US" b="1" smtClean="0"/>
              <a:t>Storm Surge</a:t>
            </a:r>
            <a:r>
              <a:rPr lang="en-US" smtClean="0"/>
              <a:t>: a </a:t>
            </a:r>
            <a:r>
              <a:rPr lang="en-US" smtClean="0">
                <a:solidFill>
                  <a:srgbClr val="FF0000"/>
                </a:solidFill>
              </a:rPr>
              <a:t>rapid</a:t>
            </a:r>
            <a:r>
              <a:rPr lang="en-US" smtClean="0"/>
              <a:t> rise in water level in a </a:t>
            </a:r>
            <a:r>
              <a:rPr lang="en-US" smtClean="0">
                <a:solidFill>
                  <a:srgbClr val="FF0000"/>
                </a:solidFill>
              </a:rPr>
              <a:t>coastal</a:t>
            </a:r>
            <a:r>
              <a:rPr lang="en-US" smtClean="0"/>
              <a:t> area that occurs when a hurricane pushes a huge mass of </a:t>
            </a:r>
            <a:r>
              <a:rPr lang="en-US" smtClean="0">
                <a:solidFill>
                  <a:srgbClr val="FF0000"/>
                </a:solidFill>
              </a:rPr>
              <a:t>water</a:t>
            </a:r>
            <a:r>
              <a:rPr lang="en-US" smtClean="0"/>
              <a:t>. </a:t>
            </a:r>
          </a:p>
          <a:p>
            <a:pPr eaLnBrk="1" hangingPunct="1"/>
            <a:endParaRPr lang="en-US" smtClean="0"/>
          </a:p>
        </p:txBody>
      </p:sp>
      <p:pic>
        <p:nvPicPr>
          <p:cNvPr id="9220" name="Picture 3" descr="1_AP080912011774_ike_461.jpg"/>
          <p:cNvPicPr>
            <a:picLocks noChangeAspect="1"/>
          </p:cNvPicPr>
          <p:nvPr/>
        </p:nvPicPr>
        <p:blipFill>
          <a:blip r:embed="rId2"/>
          <a:srcRect/>
          <a:stretch>
            <a:fillRect/>
          </a:stretch>
        </p:blipFill>
        <p:spPr bwMode="auto">
          <a:xfrm>
            <a:off x="3733800" y="3505200"/>
            <a:ext cx="439102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Body Review pt. 1</a:t>
            </a:r>
            <a:endParaRPr lang="en-US" dirty="0"/>
          </a:p>
        </p:txBody>
      </p:sp>
      <p:sp>
        <p:nvSpPr>
          <p:cNvPr id="3" name="Content Placeholder 2"/>
          <p:cNvSpPr>
            <a:spLocks noGrp="1"/>
          </p:cNvSpPr>
          <p:nvPr>
            <p:ph idx="1"/>
          </p:nvPr>
        </p:nvSpPr>
        <p:spPr/>
        <p:txBody>
          <a:bodyPr/>
          <a:lstStyle/>
          <a:p>
            <a:r>
              <a:rPr lang="en-US" dirty="0" smtClean="0"/>
              <a:t>Work on it now</a:t>
            </a:r>
          </a:p>
          <a:p>
            <a:endParaRPr lang="en-US" dirty="0" smtClean="0"/>
          </a:p>
          <a:p>
            <a:r>
              <a:rPr lang="en-US" dirty="0" smtClean="0"/>
              <a:t>Due next class for a GRADE</a:t>
            </a:r>
          </a:p>
          <a:p>
            <a:endParaRPr lang="en-US" dirty="0" smtClean="0"/>
          </a:p>
          <a:p>
            <a:r>
              <a:rPr lang="en-US" dirty="0" smtClean="0"/>
              <a:t>You will receive Human Body Review pt. 2 next class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following slides are pulled from all </a:t>
            </a:r>
            <a:r>
              <a:rPr lang="en-US" dirty="0" err="1" smtClean="0"/>
              <a:t>powerpoints</a:t>
            </a:r>
            <a:r>
              <a:rPr lang="en-US" dirty="0" smtClean="0"/>
              <a:t> created and given this year as you studied weather/atmosphere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pPr eaLnBrk="1" hangingPunct="1"/>
            <a:r>
              <a:rPr lang="en-US" dirty="0" smtClean="0"/>
              <a:t>Pie Chart</a:t>
            </a:r>
            <a:r>
              <a:rPr lang="en-US" dirty="0" smtClean="0"/>
              <a:t>: Gases in Atmosphere</a:t>
            </a:r>
            <a:endParaRPr lang="en-US" b="1" i="1" dirty="0" smtClean="0"/>
          </a:p>
        </p:txBody>
      </p:sp>
      <p:graphicFrame>
        <p:nvGraphicFramePr>
          <p:cNvPr id="1026" name="Content Placeholder 3"/>
          <p:cNvGraphicFramePr>
            <a:graphicFrameLocks noGrp="1"/>
          </p:cNvGraphicFramePr>
          <p:nvPr>
            <p:ph idx="1"/>
          </p:nvPr>
        </p:nvGraphicFramePr>
        <p:xfrm>
          <a:off x="406400" y="1549400"/>
          <a:ext cx="8331200" cy="4627563"/>
        </p:xfrm>
        <a:graphic>
          <a:graphicData uri="http://schemas.openxmlformats.org/presentationml/2006/ole">
            <p:oleObj spid="_x0000_s1026" r:id="rId3" imgW="8327858" imgH="4627265" progId="Excel.Shee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2045</Words>
  <Application>Microsoft Office PowerPoint</Application>
  <PresentationFormat>On-screen Show (4:3)</PresentationFormat>
  <Paragraphs>314</Paragraphs>
  <Slides>78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Office Theme</vt:lpstr>
      <vt:lpstr>Microsoft Office Excel 97-2003 Worksheet</vt:lpstr>
      <vt:lpstr>Slide 1</vt:lpstr>
      <vt:lpstr>Weather Crossword Puzzle</vt:lpstr>
      <vt:lpstr>Team Competitions</vt:lpstr>
      <vt:lpstr>Weather Video Quiz</vt:lpstr>
      <vt:lpstr>Review Game</vt:lpstr>
      <vt:lpstr>Weather</vt:lpstr>
      <vt:lpstr>Worksheet</vt:lpstr>
      <vt:lpstr>Slide 8</vt:lpstr>
      <vt:lpstr>Pie Chart: Gases in Atmosphere</vt:lpstr>
      <vt:lpstr>So… How’d  you do?  </vt:lpstr>
      <vt:lpstr>What Do You Remember?</vt:lpstr>
      <vt:lpstr>Layers of the Atmosphere</vt:lpstr>
      <vt:lpstr>Foldable</vt:lpstr>
      <vt:lpstr>Slide 14</vt:lpstr>
      <vt:lpstr>Heat Transfer</vt:lpstr>
      <vt:lpstr>Heat Transfer</vt:lpstr>
      <vt:lpstr>Back to your Drawing…</vt:lpstr>
      <vt:lpstr>Slide 18</vt:lpstr>
      <vt:lpstr>Slide 19</vt:lpstr>
      <vt:lpstr>Radiation…</vt:lpstr>
      <vt:lpstr>What does it mean?</vt:lpstr>
      <vt:lpstr>Write in your Notebook:</vt:lpstr>
      <vt:lpstr>From the Foldable and Vocab Sheet…</vt:lpstr>
      <vt:lpstr>Ozone</vt:lpstr>
      <vt:lpstr>Video</vt:lpstr>
      <vt:lpstr>What’s the Big Deal?</vt:lpstr>
      <vt:lpstr>Greenhouse Effect</vt:lpstr>
      <vt:lpstr>Greenhouse Effect</vt:lpstr>
      <vt:lpstr>Slide 29</vt:lpstr>
      <vt:lpstr>Slide 30</vt:lpstr>
      <vt:lpstr>Textbook Section 2.1</vt:lpstr>
      <vt:lpstr>Slide 32</vt:lpstr>
      <vt:lpstr>Weather Instruments at Work</vt:lpstr>
      <vt:lpstr>2.2 Why is There Wind?</vt:lpstr>
      <vt:lpstr>Wind (Section 1 on RSG, 2-3)</vt:lpstr>
      <vt:lpstr>Air Pressure and WIND</vt:lpstr>
      <vt:lpstr>Coriolis Effect</vt:lpstr>
      <vt:lpstr>Slide 38</vt:lpstr>
      <vt:lpstr>Diagram A 51</vt:lpstr>
      <vt:lpstr>Slide 40</vt:lpstr>
      <vt:lpstr>Jet Streams</vt:lpstr>
      <vt:lpstr>Land and Sea Breezes</vt:lpstr>
      <vt:lpstr>Fronts</vt:lpstr>
      <vt:lpstr>Fronts</vt:lpstr>
      <vt:lpstr>Fronts</vt:lpstr>
      <vt:lpstr>Fronts</vt:lpstr>
      <vt:lpstr>Fronts</vt:lpstr>
      <vt:lpstr>Slide 48</vt:lpstr>
      <vt:lpstr>Fronts Diagrams</vt:lpstr>
      <vt:lpstr>Types of Clouds</vt:lpstr>
      <vt:lpstr>Slide 51</vt:lpstr>
      <vt:lpstr>Slide 52</vt:lpstr>
      <vt:lpstr>Cloud Formation Sequence</vt:lpstr>
      <vt:lpstr>How do you read a Weather Map??</vt:lpstr>
      <vt:lpstr>http://www.youtube.com/watch?v=9knozomoMUU</vt:lpstr>
      <vt:lpstr>Slide 56</vt:lpstr>
      <vt:lpstr>Precipitation Foldable</vt:lpstr>
      <vt:lpstr>Precipitation Foldable</vt:lpstr>
      <vt:lpstr>Wild Weather: Storms!</vt:lpstr>
      <vt:lpstr>Storms</vt:lpstr>
      <vt:lpstr> Tornado</vt:lpstr>
      <vt:lpstr>The Supercell</vt:lpstr>
      <vt:lpstr>Slide 63</vt:lpstr>
      <vt:lpstr>Tornado Formation</vt:lpstr>
      <vt:lpstr>Tornado Categories</vt:lpstr>
      <vt:lpstr>Where Tornadoes Occur</vt:lpstr>
      <vt:lpstr>Hurricanes</vt:lpstr>
      <vt:lpstr> Formation of a Hurricane</vt:lpstr>
      <vt:lpstr>What Causes Hurricanes? http://youtu.be/zP4rgvu4xDE</vt:lpstr>
      <vt:lpstr>What Causes Hurricanes?</vt:lpstr>
      <vt:lpstr>What Causes Hurricanes?</vt:lpstr>
      <vt:lpstr>What Causes Hurricanes?</vt:lpstr>
      <vt:lpstr>What Causes Hurricanes?</vt:lpstr>
      <vt:lpstr>Slide 74</vt:lpstr>
      <vt:lpstr>What’s the difference?</vt:lpstr>
      <vt:lpstr>Hurricane Categories</vt:lpstr>
      <vt:lpstr>Slide 77</vt:lpstr>
      <vt:lpstr>Human Body Review pt. 1</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anna1.poole</dc:creator>
  <cp:lastModifiedBy>pete</cp:lastModifiedBy>
  <cp:revision>77</cp:revision>
  <dcterms:created xsi:type="dcterms:W3CDTF">2013-05-09T17:26:29Z</dcterms:created>
  <dcterms:modified xsi:type="dcterms:W3CDTF">2014-05-14T17:26:26Z</dcterms:modified>
</cp:coreProperties>
</file>