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58" r:id="rId10"/>
    <p:sldId id="259" r:id="rId11"/>
    <p:sldId id="260" r:id="rId12"/>
    <p:sldId id="261" r:id="rId13"/>
    <p:sldId id="276" r:id="rId14"/>
    <p:sldId id="278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7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8DBC1-55E8-4402-9203-9DE82BE4781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E1F3F-D92C-4DAE-90ED-61CFDC2F7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B2923-B26F-4ABE-A2D2-246A59C44146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90DB2-C315-4FA6-94F6-6992552A6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782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DC9F93-0520-4E57-A511-8DDF3CDA0BA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1741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MS PGothic" pitchFamily="34" charset="-128"/>
            </a:endParaRPr>
          </a:p>
        </p:txBody>
      </p:sp>
      <p:sp>
        <p:nvSpPr>
          <p:cNvPr id="1741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05C2B46-38B6-48A9-97EE-CEC4A233C75A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6506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D800-D84F-474E-A882-F48E18FC4A3B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4456-41F0-4D75-AB53-F257594B1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D800-D84F-474E-A882-F48E18FC4A3B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4456-41F0-4D75-AB53-F257594B1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D800-D84F-474E-A882-F48E18FC4A3B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4456-41F0-4D75-AB53-F257594B1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D800-D84F-474E-A882-F48E18FC4A3B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4456-41F0-4D75-AB53-F257594B1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D800-D84F-474E-A882-F48E18FC4A3B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4456-41F0-4D75-AB53-F257594B1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D800-D84F-474E-A882-F48E18FC4A3B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4456-41F0-4D75-AB53-F257594B1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D800-D84F-474E-A882-F48E18FC4A3B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4456-41F0-4D75-AB53-F257594B1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D800-D84F-474E-A882-F48E18FC4A3B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4456-41F0-4D75-AB53-F257594B1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D800-D84F-474E-A882-F48E18FC4A3B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4456-41F0-4D75-AB53-F257594B1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D800-D84F-474E-A882-F48E18FC4A3B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4456-41F0-4D75-AB53-F257594B1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AD800-D84F-474E-A882-F48E18FC4A3B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4456-41F0-4D75-AB53-F257594B1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AD800-D84F-474E-A882-F48E18FC4A3B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44456-41F0-4D75-AB53-F257594B1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cLy6Fqhws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zone.com/books/ml_science_share/vis_sim/mfm05_pg7_relmotion/mfm05_pg7_relmotio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classzone.com/books/ml_science_share/vis_sim/mfm05_pg7_relmotion/mfm05_pg7_relmotio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Line 5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Oval 7"/>
          <p:cNvSpPr>
            <a:spLocks noChangeArrowheads="1"/>
          </p:cNvSpPr>
          <p:nvPr/>
        </p:nvSpPr>
        <p:spPr bwMode="auto">
          <a:xfrm>
            <a:off x="4495800" y="91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12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13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14"/>
          <p:cNvSpPr>
            <a:spLocks noChangeShapeType="1"/>
          </p:cNvSpPr>
          <p:nvPr/>
        </p:nvSpPr>
        <p:spPr bwMode="auto">
          <a:xfrm>
            <a:off x="1143000" y="6324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15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16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17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8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20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21"/>
          <p:cNvSpPr>
            <a:spLocks noChangeShapeType="1"/>
          </p:cNvSpPr>
          <p:nvPr/>
        </p:nvSpPr>
        <p:spPr bwMode="auto">
          <a:xfrm>
            <a:off x="-76200" y="3200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22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23"/>
          <p:cNvSpPr>
            <a:spLocks noChangeShapeType="1"/>
          </p:cNvSpPr>
          <p:nvPr/>
        </p:nvSpPr>
        <p:spPr bwMode="auto">
          <a:xfrm>
            <a:off x="0" y="3810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24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2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6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7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8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Oval 8"/>
          <p:cNvSpPr>
            <a:spLocks noChangeArrowheads="1"/>
          </p:cNvSpPr>
          <p:nvPr/>
        </p:nvSpPr>
        <p:spPr bwMode="auto">
          <a:xfrm>
            <a:off x="4495800" y="3200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95" name="Oval 9"/>
          <p:cNvSpPr>
            <a:spLocks noChangeArrowheads="1"/>
          </p:cNvSpPr>
          <p:nvPr/>
        </p:nvSpPr>
        <p:spPr bwMode="auto">
          <a:xfrm>
            <a:off x="44958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96" name="TextBox 31"/>
          <p:cNvSpPr txBox="1">
            <a:spLocks noChangeArrowheads="1"/>
          </p:cNvSpPr>
          <p:nvPr/>
        </p:nvSpPr>
        <p:spPr bwMode="auto">
          <a:xfrm>
            <a:off x="914400" y="7620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 </a:t>
            </a:r>
          </a:p>
        </p:txBody>
      </p:sp>
      <p:sp>
        <p:nvSpPr>
          <p:cNvPr id="3097" name="TextBox 39"/>
          <p:cNvSpPr txBox="1">
            <a:spLocks noChangeArrowheads="1"/>
          </p:cNvSpPr>
          <p:nvPr/>
        </p:nvSpPr>
        <p:spPr bwMode="auto">
          <a:xfrm>
            <a:off x="0" y="1524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  </a:t>
            </a:r>
          </a:p>
        </p:txBody>
      </p:sp>
      <p:sp>
        <p:nvSpPr>
          <p:cNvPr id="3098" name="Line 18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TextBox 32"/>
          <p:cNvSpPr txBox="1">
            <a:spLocks noChangeArrowheads="1"/>
          </p:cNvSpPr>
          <p:nvPr/>
        </p:nvSpPr>
        <p:spPr bwMode="auto">
          <a:xfrm>
            <a:off x="5257800" y="0"/>
            <a:ext cx="4724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r>
              <a:rPr lang="en-US" sz="2400" b="1">
                <a:latin typeface="Calibri" pitchFamily="34" charset="0"/>
              </a:rPr>
              <a:t>    </a:t>
            </a:r>
          </a:p>
        </p:txBody>
      </p:sp>
      <p:sp>
        <p:nvSpPr>
          <p:cNvPr id="3101" name="TextBox 31"/>
          <p:cNvSpPr txBox="1">
            <a:spLocks noChangeArrowheads="1"/>
          </p:cNvSpPr>
          <p:nvPr/>
        </p:nvSpPr>
        <p:spPr bwMode="auto">
          <a:xfrm>
            <a:off x="8077200" y="6338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   </a:t>
            </a:r>
            <a:endParaRPr lang="en-US" sz="2800" b="1">
              <a:latin typeface="Calibri" pitchFamily="34" charset="0"/>
            </a:endParaRPr>
          </a:p>
        </p:txBody>
      </p:sp>
      <p:sp>
        <p:nvSpPr>
          <p:cNvPr id="3102" name="TextBox 34"/>
          <p:cNvSpPr txBox="1">
            <a:spLocks noChangeArrowheads="1"/>
          </p:cNvSpPr>
          <p:nvPr/>
        </p:nvSpPr>
        <p:spPr bwMode="auto">
          <a:xfrm>
            <a:off x="4800600" y="838200"/>
            <a:ext cx="43434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sz="2800" b="1" dirty="0">
                <a:latin typeface="Calibri" pitchFamily="34" charset="0"/>
              </a:rPr>
              <a:t>Objective:</a:t>
            </a:r>
            <a:endParaRPr lang="en-US" sz="2800" dirty="0">
              <a:latin typeface="Calibri" pitchFamily="34" charset="0"/>
            </a:endParaRPr>
          </a:p>
          <a:p>
            <a:pPr marL="342900" indent="-342900">
              <a:defRPr/>
            </a:pPr>
            <a:r>
              <a:rPr lang="en-US" sz="2800" b="1" dirty="0" smtClean="0">
                <a:latin typeface="Calibri" pitchFamily="34" charset="0"/>
              </a:rPr>
              <a:t>SWBAT calculate speed</a:t>
            </a:r>
            <a:endParaRPr lang="en-US" sz="2800" b="1" dirty="0">
              <a:latin typeface="Calibri" pitchFamily="34" charset="0"/>
            </a:endParaRPr>
          </a:p>
          <a:p>
            <a:pPr marL="342900" indent="-342900">
              <a:defRPr/>
            </a:pPr>
            <a:endParaRPr lang="en-US" sz="2800" b="1" dirty="0">
              <a:solidFill>
                <a:srgbClr val="00B050"/>
              </a:solidFill>
              <a:latin typeface="Calibri" pitchFamily="34" charset="0"/>
            </a:endParaRPr>
          </a:p>
          <a:p>
            <a:pPr marL="342900" indent="-342900">
              <a:defRPr/>
            </a:pPr>
            <a:r>
              <a:rPr lang="en-US" sz="2800" b="1" dirty="0">
                <a:solidFill>
                  <a:srgbClr val="00B0F0"/>
                </a:solidFill>
                <a:latin typeface="Calibri" pitchFamily="34" charset="0"/>
              </a:rPr>
              <a:t>WARM UP</a:t>
            </a:r>
            <a:r>
              <a:rPr lang="en-US" sz="2800" b="1" dirty="0" smtClean="0">
                <a:solidFill>
                  <a:srgbClr val="00B0F0"/>
                </a:solidFill>
                <a:latin typeface="Calibri" pitchFamily="34" charset="0"/>
              </a:rPr>
              <a:t>:</a:t>
            </a:r>
          </a:p>
          <a:p>
            <a:pPr marL="342900" indent="-342900"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Calibri" pitchFamily="34" charset="0"/>
              </a:rPr>
              <a:t>Sky Dive!</a:t>
            </a:r>
          </a:p>
          <a:p>
            <a:pPr marL="514350" indent="-514350">
              <a:buAutoNum type="arabicPeriod"/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Calibri" pitchFamily="34" charset="0"/>
              </a:rPr>
              <a:t>Watch the video clip</a:t>
            </a:r>
          </a:p>
          <a:p>
            <a:pPr marL="514350" indent="-514350">
              <a:buAutoNum type="arabicPeriod"/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Calibri" pitchFamily="34" charset="0"/>
              </a:rPr>
              <a:t>Write down all the forces that are at work throughout the video clip</a:t>
            </a:r>
            <a:endParaRPr lang="en-US" sz="2800" b="1" dirty="0">
              <a:solidFill>
                <a:srgbClr val="00B0F0"/>
              </a:solidFill>
              <a:latin typeface="Calibri" pitchFamily="34" charset="0"/>
            </a:endParaRPr>
          </a:p>
          <a:p>
            <a:pPr marL="514350" indent="-514350">
              <a:defRPr/>
            </a:pPr>
            <a:endParaRPr lang="en-US" sz="2800" b="1" dirty="0">
              <a:solidFill>
                <a:srgbClr val="00B050"/>
              </a:solidFill>
              <a:latin typeface="Calibri" pitchFamily="34" charset="0"/>
            </a:endParaRPr>
          </a:p>
          <a:p>
            <a:pPr marL="342900" indent="-342900">
              <a:defRPr/>
            </a:pPr>
            <a:endParaRPr lang="en-US" sz="3000" b="1" dirty="0">
              <a:latin typeface="Calibri" pitchFamily="34" charset="0"/>
            </a:endParaRPr>
          </a:p>
          <a:p>
            <a:pPr marL="342900" indent="-342900">
              <a:defRPr/>
            </a:pPr>
            <a:r>
              <a:rPr lang="en-US" sz="3000" b="1" dirty="0">
                <a:latin typeface="Calibri" pitchFamily="34" charset="0"/>
              </a:rPr>
              <a:t> </a:t>
            </a:r>
          </a:p>
        </p:txBody>
      </p:sp>
      <p:sp>
        <p:nvSpPr>
          <p:cNvPr id="3103" name="TextBox 30"/>
          <p:cNvSpPr txBox="1">
            <a:spLocks noChangeArrowheads="1"/>
          </p:cNvSpPr>
          <p:nvPr/>
        </p:nvSpPr>
        <p:spPr bwMode="auto">
          <a:xfrm>
            <a:off x="4800600" y="304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   </a:t>
            </a:r>
          </a:p>
        </p:txBody>
      </p:sp>
      <p:sp>
        <p:nvSpPr>
          <p:cNvPr id="3104" name="TextBox 31"/>
          <p:cNvSpPr txBox="1">
            <a:spLocks noChangeArrowheads="1"/>
          </p:cNvSpPr>
          <p:nvPr/>
        </p:nvSpPr>
        <p:spPr bwMode="auto">
          <a:xfrm>
            <a:off x="4648200" y="304800"/>
            <a:ext cx="449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F0"/>
                </a:solidFill>
                <a:latin typeface="Calibri" pitchFamily="34" charset="0"/>
              </a:rPr>
              <a:t>Speed </a:t>
            </a:r>
            <a:endParaRPr lang="en-US" sz="2800" b="1" dirty="0">
              <a:solidFill>
                <a:srgbClr val="00B0F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1828800"/>
            <a:ext cx="83820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42" name="Picture 2" descr="g1"/>
          <p:cNvPicPr>
            <a:picLocks noChangeAspect="1" noChangeArrowheads="1"/>
          </p:cNvPicPr>
          <p:nvPr/>
        </p:nvPicPr>
        <p:blipFill>
          <a:blip r:embed="rId2" cstate="print"/>
          <a:srcRect l="52213" t="44508"/>
          <a:stretch>
            <a:fillRect/>
          </a:stretch>
        </p:blipFill>
        <p:spPr bwMode="auto">
          <a:xfrm>
            <a:off x="990600" y="1905000"/>
            <a:ext cx="7162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/>
              <a:t>Calculating Speed</a:t>
            </a:r>
            <a:br>
              <a:rPr lang="en-US" sz="4000" b="1"/>
            </a:br>
            <a:r>
              <a:rPr lang="en-US" sz="3600" i="1"/>
              <a:t>Given Distance &amp; Time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600200" y="4876800"/>
            <a:ext cx="6172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Divide Distance by Time</a:t>
            </a:r>
          </a:p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Distance ÷ Time = Speed</a:t>
            </a:r>
          </a:p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Speed = Distance </a:t>
            </a:r>
            <a:r>
              <a:rPr lang="en-US" sz="2400" dirty="0">
                <a:solidFill>
                  <a:schemeClr val="bg1"/>
                </a:solidFill>
                <a:cs typeface="Arial" charset="0"/>
              </a:rPr>
              <a:t>÷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495800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F0"/>
                </a:solidFill>
                <a:latin typeface="Arial Black" pitchFamily="34" charset="0"/>
              </a:rPr>
              <a:t>1. </a:t>
            </a:r>
            <a:r>
              <a:rPr lang="en-US" sz="4400" dirty="0" err="1" smtClean="0">
                <a:solidFill>
                  <a:srgbClr val="00B0F0"/>
                </a:solidFill>
                <a:latin typeface="Arial Black" pitchFamily="34" charset="0"/>
              </a:rPr>
              <a:t>Mrs</a:t>
            </a:r>
            <a:r>
              <a:rPr lang="en-US" sz="4400" dirty="0" smtClean="0">
                <a:solidFill>
                  <a:srgbClr val="00B0F0"/>
                </a:solidFill>
                <a:latin typeface="Arial Black" pitchFamily="34" charset="0"/>
              </a:rPr>
              <a:t> Poole’s dog ran 10 meters in 5 seconds. What was his </a:t>
            </a:r>
            <a:r>
              <a:rPr lang="en-US" sz="4400" dirty="0" smtClean="0">
                <a:solidFill>
                  <a:srgbClr val="00B050"/>
                </a:solidFill>
                <a:latin typeface="Arial Black" pitchFamily="34" charset="0"/>
              </a:rPr>
              <a:t>speed</a:t>
            </a:r>
            <a:r>
              <a:rPr lang="en-US" sz="3600" dirty="0" smtClean="0">
                <a:solidFill>
                  <a:srgbClr val="00B0F0"/>
                </a:solidFill>
                <a:latin typeface="Arial Black" pitchFamily="34" charset="0"/>
              </a:rPr>
              <a:t>?</a:t>
            </a:r>
            <a:endParaRPr lang="en-US" sz="3600" dirty="0">
              <a:solidFill>
                <a:srgbClr val="00B0F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85800" y="1905000"/>
            <a:ext cx="7924800" cy="259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098" name="Picture 2" descr="g1"/>
          <p:cNvPicPr>
            <a:picLocks noChangeAspect="1" noChangeArrowheads="1"/>
          </p:cNvPicPr>
          <p:nvPr/>
        </p:nvPicPr>
        <p:blipFill>
          <a:blip r:embed="rId2" cstate="print"/>
          <a:srcRect r="38776" b="52632"/>
          <a:stretch>
            <a:fillRect/>
          </a:stretch>
        </p:blipFill>
        <p:spPr bwMode="auto">
          <a:xfrm>
            <a:off x="1219200" y="2590800"/>
            <a:ext cx="678180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/>
              <a:t>Calculating Distance</a:t>
            </a:r>
            <a:br>
              <a:rPr lang="en-US" sz="4000" b="1"/>
            </a:br>
            <a:r>
              <a:rPr lang="en-US" sz="3600" i="1"/>
              <a:t>Given Speed &amp; Time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52600" y="4953000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600200" y="4876800"/>
            <a:ext cx="6172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Multiply Speed and Time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Distance = Speed X Time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Speed X Time = Distance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648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latin typeface="Arial Black" pitchFamily="34" charset="0"/>
              </a:rPr>
              <a:t>2. Mrs. </a:t>
            </a:r>
            <a:r>
              <a:rPr lang="en-US" sz="3600" dirty="0" smtClean="0">
                <a:solidFill>
                  <a:srgbClr val="00B0F0"/>
                </a:solidFill>
                <a:latin typeface="Arial Black" pitchFamily="34" charset="0"/>
              </a:rPr>
              <a:t>Poole’s dog </a:t>
            </a:r>
            <a:r>
              <a:rPr lang="en-US" sz="3600" dirty="0" smtClean="0">
                <a:solidFill>
                  <a:srgbClr val="00B0F0"/>
                </a:solidFill>
                <a:latin typeface="Arial Black" pitchFamily="34" charset="0"/>
              </a:rPr>
              <a:t>ran at a speed of 5 m/s for 5 seconds. HOW </a:t>
            </a:r>
            <a:r>
              <a:rPr lang="en-US" sz="3600" dirty="0" smtClean="0">
                <a:solidFill>
                  <a:srgbClr val="00B050"/>
                </a:solidFill>
                <a:latin typeface="Arial Black" pitchFamily="34" charset="0"/>
              </a:rPr>
              <a:t>FAR</a:t>
            </a:r>
            <a:r>
              <a:rPr lang="en-US" sz="3600" dirty="0" smtClean="0">
                <a:solidFill>
                  <a:srgbClr val="00B0F0"/>
                </a:solidFill>
                <a:latin typeface="Arial Black" pitchFamily="34" charset="0"/>
              </a:rPr>
              <a:t> DID HE RUN?</a:t>
            </a:r>
            <a:endParaRPr lang="en-US" sz="3600" dirty="0">
              <a:solidFill>
                <a:srgbClr val="00B0F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57200" y="1905000"/>
            <a:ext cx="83058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194" name="Picture 2" descr="g1"/>
          <p:cNvPicPr>
            <a:picLocks noChangeAspect="1" noChangeArrowheads="1"/>
          </p:cNvPicPr>
          <p:nvPr/>
        </p:nvPicPr>
        <p:blipFill>
          <a:blip r:embed="rId2" cstate="print"/>
          <a:srcRect t="47931" r="52213"/>
          <a:stretch>
            <a:fillRect/>
          </a:stretch>
        </p:blipFill>
        <p:spPr bwMode="auto">
          <a:xfrm>
            <a:off x="1524000" y="2286000"/>
            <a:ext cx="6248400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/>
              <a:t>Calculating Time</a:t>
            </a:r>
            <a:br>
              <a:rPr lang="en-US" sz="4000" b="1"/>
            </a:br>
            <a:r>
              <a:rPr lang="en-US" sz="3600" i="1"/>
              <a:t>Given Distance and Speed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600200" y="4876800"/>
            <a:ext cx="6172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Divide Distance by Time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Distance ÷ Speed = Time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Time = Distance </a:t>
            </a:r>
            <a:r>
              <a:rPr lang="en-US" sz="2400">
                <a:solidFill>
                  <a:schemeClr val="bg1"/>
                </a:solidFill>
                <a:cs typeface="Arial" charset="0"/>
              </a:rPr>
              <a:t>÷ Speed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4724400"/>
            <a:ext cx="8153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Arial Black" pitchFamily="34" charset="0"/>
              </a:rPr>
              <a:t>3. Mrs. Poole’s dog ran towards a cat 20 meters away at a speed of 4 m/s. HOW </a:t>
            </a:r>
            <a:r>
              <a:rPr lang="en-US" sz="3200" dirty="0" smtClean="0">
                <a:solidFill>
                  <a:srgbClr val="00B050"/>
                </a:solidFill>
                <a:latin typeface="Arial Black" pitchFamily="34" charset="0"/>
              </a:rPr>
              <a:t>LONG</a:t>
            </a:r>
            <a:r>
              <a:rPr lang="en-US" sz="3200" dirty="0" smtClean="0">
                <a:solidFill>
                  <a:srgbClr val="00B0F0"/>
                </a:solidFill>
                <a:latin typeface="Arial Black" pitchFamily="34" charset="0"/>
              </a:rPr>
              <a:t> DID IT TAKE HIM TO GET THERE?</a:t>
            </a:r>
            <a:endParaRPr lang="en-US" sz="3200" dirty="0">
              <a:solidFill>
                <a:srgbClr val="00B0F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If a car travels 400 meters in 20 seconds how fast is it going?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You arrive in my class 45 seconds after leaving math class which is 90 meters away. How fast did you travel?</a:t>
            </a:r>
            <a:endParaRPr lang="en-US" dirty="0"/>
          </a:p>
          <a:p>
            <a:pPr marL="514350" indent="-514350">
              <a:buNone/>
            </a:pPr>
            <a:r>
              <a:rPr lang="en-US" b="1" i="1" dirty="0" smtClean="0"/>
              <a:t>(based off your speed, do you think you’re running or walking?)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Speed: Reading 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Reinforce your new knowledge of SPEED</a:t>
            </a:r>
          </a:p>
          <a:p>
            <a:endParaRPr lang="en-US" dirty="0"/>
          </a:p>
          <a:p>
            <a:r>
              <a:rPr lang="en-US" dirty="0" smtClean="0"/>
              <a:t>Use the yellow textbooks to fill out the worksheet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You are responsible for knowing all the information on the worksheet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40366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Nye: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out ALL answers on your worksheet</a:t>
            </a:r>
          </a:p>
          <a:p>
            <a:r>
              <a:rPr lang="en-US" dirty="0" smtClean="0">
                <a:hlinkClick r:id="rId2"/>
              </a:rPr>
              <a:t>https://www.youtube.com/watch?v=UcLy6Fqhwsg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864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3203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will be studying FORCES and MOTION for this quarter  (physics, basically)</a:t>
            </a:r>
          </a:p>
          <a:p>
            <a:endParaRPr lang="en-US" dirty="0" smtClean="0"/>
          </a:p>
          <a:p>
            <a:r>
              <a:rPr lang="en-US" dirty="0" smtClean="0"/>
              <a:t>Relative motion</a:t>
            </a:r>
          </a:p>
          <a:p>
            <a:r>
              <a:rPr lang="en-US" dirty="0" smtClean="0"/>
              <a:t>Speed</a:t>
            </a:r>
          </a:p>
          <a:p>
            <a:r>
              <a:rPr lang="en-US" dirty="0" smtClean="0"/>
              <a:t>Velocity</a:t>
            </a:r>
          </a:p>
          <a:p>
            <a:r>
              <a:rPr lang="en-US" dirty="0" smtClean="0"/>
              <a:t>Acceleration</a:t>
            </a:r>
          </a:p>
          <a:p>
            <a:r>
              <a:rPr lang="en-US" dirty="0" smtClean="0"/>
              <a:t>Gravity </a:t>
            </a:r>
          </a:p>
          <a:p>
            <a:r>
              <a:rPr lang="en-US" dirty="0" smtClean="0"/>
              <a:t>Newton’s laws…………… and SO MUCH MORE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AX5BCZECAPN16BXCAKUBX78CAUPWJTQCAUWLFP5CA6CGVX9CAFEOU1ECA5PDSY6CATQ3JKWCA8TAR7XCARM62MNCAQKTSNVCAO4IC2ICAQQE6GLCA4IYA1HCA2D4AGTCAFLWWJACA3X939QCAWEJDT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94826"/>
            <a:ext cx="2057400" cy="2261102"/>
          </a:xfrm>
          <a:prstGeom prst="rect">
            <a:avLst/>
          </a:prstGeom>
        </p:spPr>
      </p:pic>
      <p:pic>
        <p:nvPicPr>
          <p:cNvPr id="5" name="Picture 4" descr="cent_force_rollercoas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2819400"/>
            <a:ext cx="2819400" cy="3419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with the Basics: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99060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371600"/>
            <a:ext cx="8229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Motion: the change of </a:t>
            </a:r>
            <a:r>
              <a:rPr lang="en-US" sz="4000" b="1" dirty="0" smtClean="0">
                <a:solidFill>
                  <a:srgbClr val="FF0000"/>
                </a:solidFill>
              </a:rPr>
              <a:t>position</a:t>
            </a:r>
            <a:r>
              <a:rPr lang="en-US" sz="4000" dirty="0" smtClean="0">
                <a:solidFill>
                  <a:srgbClr val="FF0000"/>
                </a:solidFill>
              </a:rPr>
              <a:t> over time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i="1" dirty="0" smtClean="0"/>
              <a:t>(Position of a place or object is the </a:t>
            </a:r>
            <a:r>
              <a:rPr lang="en-US" sz="3200" b="1" i="1" dirty="0" smtClean="0">
                <a:solidFill>
                  <a:srgbClr val="0070C0"/>
                </a:solidFill>
              </a:rPr>
              <a:t>location of that place or object)</a:t>
            </a:r>
          </a:p>
          <a:p>
            <a:endParaRPr lang="en-US" sz="3200" i="1" dirty="0" smtClean="0"/>
          </a:p>
          <a:p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you Describe an object or place’s “position?”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4191000" cy="5638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i="1" dirty="0" smtClean="0"/>
              <a:t>You might describe a position of an object or person </a:t>
            </a:r>
            <a:r>
              <a:rPr lang="en-US" i="1" dirty="0" smtClean="0">
                <a:solidFill>
                  <a:srgbClr val="00B050"/>
                </a:solidFill>
              </a:rPr>
              <a:t>based off another object, place or person</a:t>
            </a:r>
          </a:p>
          <a:p>
            <a:endParaRPr lang="en-US" i="1" dirty="0" smtClean="0"/>
          </a:p>
          <a:p>
            <a:r>
              <a:rPr lang="en-US" sz="3500" b="1" dirty="0" smtClean="0">
                <a:solidFill>
                  <a:srgbClr val="FF0000"/>
                </a:solidFill>
              </a:rPr>
              <a:t>Reference Point: a location to which you compare other locations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i="1" dirty="0" smtClean="0"/>
              <a:t>Example: Charleston, SC is </a:t>
            </a:r>
            <a:r>
              <a:rPr lang="en-US" b="1" i="1" dirty="0" smtClean="0"/>
              <a:t>209 miles southeast  </a:t>
            </a:r>
            <a:r>
              <a:rPr lang="en-US" i="1" dirty="0" smtClean="0"/>
              <a:t>from Charlotte, NC</a:t>
            </a:r>
          </a:p>
          <a:p>
            <a:endParaRPr lang="en-US" dirty="0"/>
          </a:p>
        </p:txBody>
      </p:sp>
      <p:pic>
        <p:nvPicPr>
          <p:cNvPr id="4" name="Picture 3" descr="S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6275" y="1981200"/>
            <a:ext cx="4657726" cy="327555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6553200" y="2286000"/>
            <a:ext cx="1066800" cy="1905000"/>
          </a:xfrm>
          <a:prstGeom prst="straightConnector1">
            <a:avLst/>
          </a:prstGeom>
          <a:ln w="825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Preparation 6"/>
          <p:cNvSpPr/>
          <p:nvPr/>
        </p:nvSpPr>
        <p:spPr>
          <a:xfrm>
            <a:off x="7315200" y="4191000"/>
            <a:ext cx="990600" cy="304800"/>
          </a:xfrm>
          <a:prstGeom prst="flowChartPreparation">
            <a:avLst/>
          </a:prstGeom>
          <a:solidFill>
            <a:schemeClr val="accent1">
              <a:alpha val="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eparation 7"/>
          <p:cNvSpPr/>
          <p:nvPr/>
        </p:nvSpPr>
        <p:spPr>
          <a:xfrm>
            <a:off x="6477000" y="2209800"/>
            <a:ext cx="990600" cy="304800"/>
          </a:xfrm>
          <a:prstGeom prst="flowChartPreparation">
            <a:avLst/>
          </a:prstGeom>
          <a:solidFill>
            <a:schemeClr val="accent1">
              <a:alpha val="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One way to describe motion </a:t>
            </a:r>
            <a:r>
              <a:rPr lang="en-US" dirty="0" smtClean="0"/>
              <a:t>involves </a:t>
            </a:r>
            <a:r>
              <a:rPr lang="en-US" b="1" dirty="0" smtClean="0"/>
              <a:t>relative motion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Question: as you are sitting in your chair, are you moving?</a:t>
            </a:r>
            <a:endParaRPr lang="en-US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Relative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Answer: it depends on </a:t>
            </a:r>
            <a:r>
              <a:rPr lang="en-US" b="1" dirty="0" smtClean="0">
                <a:solidFill>
                  <a:srgbClr val="00B050"/>
                </a:solidFill>
              </a:rPr>
              <a:t>the </a:t>
            </a:r>
            <a:r>
              <a:rPr lang="en-US" b="1" dirty="0" smtClean="0">
                <a:solidFill>
                  <a:srgbClr val="00B050"/>
                </a:solidFill>
              </a:rPr>
              <a:t>position and motion of the person who is observing you</a:t>
            </a:r>
            <a:r>
              <a:rPr lang="en-US" b="1" dirty="0" smtClean="0"/>
              <a:t>!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IF… I Am the Observer, then you are not in motion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IF…I Am on the moon and looking at Earth..    You ARE moving (along with Earth as it travels around the sun)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hlinkClick r:id="rId2"/>
              </a:rPr>
              <a:t>relative motion visualization 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Picture 3" descr="revolu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4876800"/>
            <a:ext cx="2641600" cy="1981200"/>
          </a:xfrm>
          <a:prstGeom prst="rect">
            <a:avLst/>
          </a:prstGeom>
        </p:spPr>
      </p:pic>
      <p:pic>
        <p:nvPicPr>
          <p:cNvPr id="5" name="Picture 4" descr="desk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81400" y="2438400"/>
            <a:ext cx="838200" cy="12666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If we know where a person or object’s POSITION is, we can determine how FAST they change positions…. This is </a:t>
            </a:r>
            <a:r>
              <a:rPr lang="en-US" b="1" dirty="0" smtClean="0">
                <a:solidFill>
                  <a:srgbClr val="00B050"/>
                </a:solidFill>
                <a:latin typeface="Arial Black" pitchFamily="34" charset="0"/>
              </a:rPr>
              <a:t>SPEED</a:t>
            </a:r>
            <a:endParaRPr lang="en-US" b="1" dirty="0" smtClean="0">
              <a:solidFill>
                <a:srgbClr val="00B050"/>
              </a:solidFill>
              <a:latin typeface="Arial Black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A4C8UWMCAQEJMDICA34OLXXCAM2QONKCA1WU7A2CAQKKU6ICAT8AKYNCA80S67ICANLAVVDCA0LB4GFCARMLVYTCA2TIONMCAMDCHD5CAZO4O0ECANUT8DACAFASYQ6CATEYJ0XCA0XOV3MCA04MH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886200"/>
            <a:ext cx="3657600" cy="27879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562600"/>
          </a:xfrm>
        </p:spPr>
        <p:txBody>
          <a:bodyPr/>
          <a:lstStyle/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  <a:ea typeface="Batang" pitchFamily="18" charset="-127"/>
              </a:rPr>
              <a:t>Speed</a:t>
            </a:r>
            <a:r>
              <a:rPr lang="en-US" sz="4000" b="1" dirty="0" smtClean="0">
                <a:solidFill>
                  <a:srgbClr val="FF0000"/>
                </a:solidFill>
                <a:ea typeface="Batang" pitchFamily="18" charset="-127"/>
              </a:rPr>
              <a:t>: a measure of </a:t>
            </a:r>
            <a:r>
              <a:rPr lang="en-US" sz="4000" b="1" i="1" dirty="0" smtClean="0">
                <a:solidFill>
                  <a:srgbClr val="FF0000"/>
                </a:solidFill>
                <a:ea typeface="Batang" pitchFamily="18" charset="-127"/>
              </a:rPr>
              <a:t>how fast </a:t>
            </a:r>
            <a:r>
              <a:rPr lang="en-US" sz="4000" b="1" dirty="0" smtClean="0">
                <a:solidFill>
                  <a:srgbClr val="FF0000"/>
                </a:solidFill>
                <a:ea typeface="Batang" pitchFamily="18" charset="-127"/>
              </a:rPr>
              <a:t>something moves-- or the </a:t>
            </a:r>
            <a:r>
              <a:rPr lang="en-US" sz="4000" b="1" i="1" dirty="0" smtClean="0">
                <a:solidFill>
                  <a:srgbClr val="FF0000"/>
                </a:solidFill>
                <a:ea typeface="Batang" pitchFamily="18" charset="-127"/>
              </a:rPr>
              <a:t>distance</a:t>
            </a:r>
            <a:r>
              <a:rPr lang="en-US" sz="4000" b="1" dirty="0" smtClean="0">
                <a:solidFill>
                  <a:srgbClr val="FF0000"/>
                </a:solidFill>
                <a:ea typeface="Batang" pitchFamily="18" charset="-127"/>
              </a:rPr>
              <a:t> it moves, in a given amount of </a:t>
            </a:r>
            <a:r>
              <a:rPr lang="en-US" sz="4000" b="1" dirty="0" smtClean="0">
                <a:solidFill>
                  <a:srgbClr val="FF0000"/>
                </a:solidFill>
                <a:ea typeface="Batang" pitchFamily="18" charset="-127"/>
              </a:rPr>
              <a:t>time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B0F0"/>
                </a:solidFill>
                <a:ea typeface="Batang" pitchFamily="18" charset="-127"/>
              </a:rPr>
              <a:t>Example: 35 mph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B0F0"/>
                </a:solidFill>
                <a:ea typeface="Batang" pitchFamily="18" charset="-127"/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  <a:ea typeface="Batang" pitchFamily="18" charset="-127"/>
              </a:rPr>
              <a:t>                 35 miles/1 hr</a:t>
            </a:r>
            <a:endParaRPr lang="en-US" sz="3600" b="1" dirty="0" smtClean="0">
              <a:solidFill>
                <a:srgbClr val="00B0F0"/>
              </a:solidFill>
              <a:ea typeface="Batang" pitchFamily="18" charset="-127"/>
            </a:endParaRPr>
          </a:p>
          <a:p>
            <a:pPr algn="ctr">
              <a:buNone/>
            </a:pPr>
            <a:endParaRPr lang="en-US" dirty="0" smtClean="0">
              <a:latin typeface="Kristen ITC" pitchFamily="66" charset="0"/>
              <a:ea typeface="Batang" pitchFamily="18" charset="-127"/>
            </a:endParaRPr>
          </a:p>
          <a:p>
            <a:pPr algn="ctr">
              <a:buNone/>
            </a:pPr>
            <a:endParaRPr lang="en-US" dirty="0" smtClean="0">
              <a:latin typeface="Kristen ITC" pitchFamily="66" charset="0"/>
              <a:ea typeface="Batang" pitchFamily="18" charset="-127"/>
            </a:endParaRPr>
          </a:p>
          <a:p>
            <a:pPr algn="ctr">
              <a:buNone/>
            </a:pPr>
            <a:endParaRPr lang="en-US" dirty="0" smtClean="0">
              <a:latin typeface="Kristen ITC" pitchFamily="66" charset="0"/>
              <a:ea typeface="Batang" pitchFamily="18" charset="-127"/>
            </a:endParaRPr>
          </a:p>
          <a:p>
            <a:pPr algn="ctr">
              <a:buNone/>
            </a:pPr>
            <a:endParaRPr lang="en-US" dirty="0">
              <a:latin typeface="Kristen ITC" pitchFamily="66" charset="0"/>
              <a:ea typeface="Batang" pitchFamily="18" charset="-127"/>
            </a:endParaRPr>
          </a:p>
        </p:txBody>
      </p:sp>
      <p:pic>
        <p:nvPicPr>
          <p:cNvPr id="5" name="Picture 4" descr="ALGDR5GCAQWZFB5CACVQ0EGCAGP2FXXCA4ZBEHICAFUJB7DCAIJESR2CAFCL4YLCA1OO7PRCA7YA209CA9DMT39CAQ48WCXCAL8WVAHCAEQRLTMCAWCL7FACAY1S2RSCA3TKWC1CAI6DUJGCAFV9G7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3200" y="3581400"/>
            <a:ext cx="38608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Speed</a:t>
            </a:r>
            <a:r>
              <a:rPr lang="en-US" b="1" dirty="0"/>
              <a:t>, Distance, Time </a:t>
            </a:r>
            <a:r>
              <a:rPr lang="en-US" b="1" dirty="0" smtClean="0"/>
              <a:t>Formulas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can calculate speed, distance, or time using the same </a:t>
            </a:r>
            <a:r>
              <a:rPr lang="en-US" dirty="0" smtClean="0"/>
              <a:t>formula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Speed= distance/time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(Velocity= Distance/time)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smtClean="0"/>
              <a:t>velocity is speed in a certain direction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504</Words>
  <Application>Microsoft Office PowerPoint</Application>
  <PresentationFormat>On-screen Show (4:3)</PresentationFormat>
  <Paragraphs>87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Forces</vt:lpstr>
      <vt:lpstr>Starting with the Basics: Motion</vt:lpstr>
      <vt:lpstr>How Do you Describe an object or place’s “position?”</vt:lpstr>
      <vt:lpstr>Relative Motion</vt:lpstr>
      <vt:lpstr>Relative Motion</vt:lpstr>
      <vt:lpstr>Speed</vt:lpstr>
      <vt:lpstr>Slide 8</vt:lpstr>
      <vt:lpstr> Speed, Distance, Time Formulas  you can calculate speed, distance, or time using the same formula  Speed= distance/time  (Velocity= Distance/time) velocity is speed in a certain direction</vt:lpstr>
      <vt:lpstr>Calculating Speed Given Distance &amp; Time</vt:lpstr>
      <vt:lpstr>Calculating Distance Given Speed &amp; Time</vt:lpstr>
      <vt:lpstr>Calculating Time Given Distance and Speed</vt:lpstr>
      <vt:lpstr>Practice</vt:lpstr>
      <vt:lpstr>Speed: Reading Study Guide</vt:lpstr>
      <vt:lpstr>Bill Nye: Motion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anna1.poole</dc:creator>
  <cp:lastModifiedBy>pete</cp:lastModifiedBy>
  <cp:revision>107</cp:revision>
  <dcterms:created xsi:type="dcterms:W3CDTF">2013-04-11T14:49:04Z</dcterms:created>
  <dcterms:modified xsi:type="dcterms:W3CDTF">2014-04-01T12:42:44Z</dcterms:modified>
</cp:coreProperties>
</file>