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0" r:id="rId2"/>
    <p:sldId id="257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285" r:id="rId14"/>
    <p:sldId id="306" r:id="rId15"/>
    <p:sldId id="264" r:id="rId16"/>
    <p:sldId id="292" r:id="rId17"/>
    <p:sldId id="268" r:id="rId18"/>
    <p:sldId id="265" r:id="rId19"/>
    <p:sldId id="262" r:id="rId20"/>
    <p:sldId id="267" r:id="rId21"/>
    <p:sldId id="293" r:id="rId22"/>
    <p:sldId id="282" r:id="rId23"/>
    <p:sldId id="298" r:id="rId24"/>
    <p:sldId id="299" r:id="rId25"/>
    <p:sldId id="297" r:id="rId26"/>
    <p:sldId id="300" r:id="rId27"/>
    <p:sldId id="301" r:id="rId28"/>
    <p:sldId id="295" r:id="rId29"/>
    <p:sldId id="303" r:id="rId30"/>
    <p:sldId id="302" r:id="rId31"/>
    <p:sldId id="294" r:id="rId32"/>
    <p:sldId id="304" r:id="rId33"/>
    <p:sldId id="280" r:id="rId34"/>
    <p:sldId id="318" r:id="rId35"/>
    <p:sldId id="319" r:id="rId36"/>
    <p:sldId id="320" r:id="rId37"/>
    <p:sldId id="321" r:id="rId38"/>
    <p:sldId id="322" r:id="rId39"/>
    <p:sldId id="317" r:id="rId40"/>
    <p:sldId id="25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63E"/>
    <a:srgbClr val="C30D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C58F2CD-5DA5-4B92-8061-3671B2FBE163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43A041-EBDA-4DA5-AFCA-72A41B6769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1C5350-8CD5-4E9E-B82A-9E68216FAEC4}" type="slidenum">
              <a:rPr lang="en-US"/>
              <a:pPr/>
              <a:t>2</a:t>
            </a:fld>
            <a:endParaRPr lang="en-US"/>
          </a:p>
        </p:txBody>
      </p:sp>
      <p:sp>
        <p:nvSpPr>
          <p:cNvPr id="481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B98533-7371-4053-867D-98D3CE2157DA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A7A755-E39F-403E-9001-7C6B36F058C4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15F6-5C47-4E70-AEE9-B145D1E88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8EEB0F-D7C0-49A4-838F-2ABEEF3152F3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71C5B-115E-4745-A4E0-86EE21266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60AA5-0E45-4628-9685-1436309EE48A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EB692-CD34-414D-A147-996762CE2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58F22C-AA93-4EE4-BB6E-05D843E3AE5B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731EF-722A-4156-84EA-645C3C108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38C9B-B416-41F9-A518-AD8BF447D299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204B1-D14D-4A85-A46A-9C274B9DD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D50D7-60C7-48CA-9D46-3DBF555F31DE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577EB-085F-407D-8A40-FFCE17E61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507ED9-9D9C-4ABF-8AB2-34A9E23564B0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D57CB-286E-4B6D-B8F9-B6D580018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93509-BB38-40B5-B041-F83D0F8D5D7E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73E5E-51B6-420E-B8BA-6A98CBD72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AFD56-0534-4631-9A39-B88F23C8A141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87CB8-FCA7-4D0A-B9C1-340C3D834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86479-DE54-49D5-B668-1B8DB6BBB521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15DA1-CCBC-4B40-B290-4F4E8B604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DC8A5-D70B-45A6-8187-87FC338926EE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F48E9-F147-4A10-BDA4-47C29005E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C39AE8E-634B-4B87-B78C-52816C81DAFB}" type="datetimeFigureOut">
              <a:rPr lang="en-US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C9BE8BA-7741-4B1E-B1FC-011351639D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Reminder!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5400" b="1" dirty="0" smtClean="0">
                <a:solidFill>
                  <a:srgbClr val="7030A0"/>
                </a:solidFill>
              </a:rPr>
              <a:t>**Test next class**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Covering </a:t>
            </a:r>
            <a:r>
              <a:rPr lang="en-US" dirty="0" smtClean="0">
                <a:solidFill>
                  <a:srgbClr val="C30DA0"/>
                </a:solidFill>
              </a:rPr>
              <a:t>genetics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i="1" dirty="0" smtClean="0"/>
              <a:t>Study </a:t>
            </a:r>
            <a:r>
              <a:rPr lang="en-US" i="1" dirty="0" err="1" smtClean="0"/>
              <a:t>Study</a:t>
            </a:r>
            <a:r>
              <a:rPr lang="en-US" i="1" dirty="0" smtClean="0"/>
              <a:t> </a:t>
            </a:r>
            <a:r>
              <a:rPr lang="en-US" i="1" dirty="0" err="1" smtClean="0"/>
              <a:t>Study</a:t>
            </a:r>
            <a:r>
              <a:rPr lang="en-US" i="1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What is Mrs. </a:t>
            </a:r>
            <a:r>
              <a:rPr lang="en-US" dirty="0" err="1" smtClean="0"/>
              <a:t>Bright’s</a:t>
            </a:r>
            <a:r>
              <a:rPr lang="en-US" dirty="0" smtClean="0"/>
              <a:t> phenotype?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What possible genotypes can Mrs. Bright have?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What is Mr. </a:t>
            </a:r>
            <a:r>
              <a:rPr lang="en-US" dirty="0" err="1" smtClean="0"/>
              <a:t>Bright’s</a:t>
            </a:r>
            <a:r>
              <a:rPr lang="en-US" dirty="0" smtClean="0"/>
              <a:t> phenotype?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possible genotypes can Mr. Bright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Switch!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partner to answer all questions and solve the mystery of the Light and Bright families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certain people get called to give blood more often?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Blood type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can only be given to type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patients. </a:t>
            </a:r>
          </a:p>
          <a:p>
            <a:r>
              <a:rPr lang="en-US" dirty="0" smtClean="0"/>
              <a:t>Blood type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can only be given to type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patients. </a:t>
            </a:r>
          </a:p>
          <a:p>
            <a:r>
              <a:rPr lang="en-US" dirty="0" smtClean="0"/>
              <a:t>Blood type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individuals can receive blood from everyone, but they can only donate to other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blood type patients. </a:t>
            </a:r>
          </a:p>
          <a:p>
            <a:r>
              <a:rPr lang="en-US" dirty="0" smtClean="0"/>
              <a:t>Blood type </a:t>
            </a:r>
            <a:r>
              <a:rPr lang="en-US" b="1" dirty="0" smtClean="0"/>
              <a:t>O</a:t>
            </a:r>
            <a:r>
              <a:rPr lang="en-US" dirty="0" smtClean="0"/>
              <a:t> individuals can only receive type </a:t>
            </a:r>
            <a:r>
              <a:rPr lang="en-US" b="1" dirty="0" smtClean="0"/>
              <a:t>O</a:t>
            </a:r>
            <a:r>
              <a:rPr lang="en-US" dirty="0" smtClean="0"/>
              <a:t> blood, but they can </a:t>
            </a:r>
            <a:r>
              <a:rPr lang="en-US" dirty="0" smtClean="0">
                <a:solidFill>
                  <a:srgbClr val="7030A0"/>
                </a:solidFill>
              </a:rPr>
              <a:t>donate blood to every other type.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63E"/>
                </a:solidFill>
              </a:rPr>
              <a:t>Study Guide (20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Fill out in groups</a:t>
            </a:r>
          </a:p>
          <a:p>
            <a:pPr>
              <a:lnSpc>
                <a:spcPct val="80000"/>
              </a:lnSpc>
            </a:pP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en-US" sz="3000" dirty="0" smtClean="0"/>
              <a:t>If you are finished, STUDY and quiz each other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-genetics </a:t>
            </a:r>
            <a:r>
              <a:rPr lang="en-US" sz="3000" dirty="0" err="1" smtClean="0"/>
              <a:t>vocab</a:t>
            </a:r>
            <a:endParaRPr lang="en-US" sz="3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-</a:t>
            </a:r>
            <a:r>
              <a:rPr lang="en-US" sz="3000" dirty="0" err="1" smtClean="0"/>
              <a:t>punnett</a:t>
            </a:r>
            <a:r>
              <a:rPr lang="en-US" sz="3000" dirty="0" smtClean="0"/>
              <a:t> squares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-cell reproduction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-cell division (stages of mitosis and meiosis)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-reading a pedigree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63E"/>
                </a:solidFill>
              </a:rPr>
              <a:t>Tying it all together (20 minutes)</a:t>
            </a:r>
            <a:endParaRPr lang="en-US" dirty="0">
              <a:solidFill>
                <a:srgbClr val="CA063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Foldable</a:t>
            </a:r>
          </a:p>
          <a:p>
            <a:pPr>
              <a:buNone/>
            </a:pPr>
            <a:r>
              <a:rPr lang="en-US" dirty="0" smtClean="0"/>
              <a:t>DRAW each picture before you cut out the strips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Gene:</a:t>
            </a:r>
            <a:r>
              <a:rPr lang="en-US" dirty="0" smtClean="0">
                <a:solidFill>
                  <a:srgbClr val="FF33CC"/>
                </a:solidFill>
              </a:rPr>
              <a:t> page C 102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DNA:</a:t>
            </a:r>
            <a:r>
              <a:rPr lang="en-US" dirty="0" smtClean="0">
                <a:solidFill>
                  <a:srgbClr val="FF33CC"/>
                </a:solidFill>
              </a:rPr>
              <a:t> page C 75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Chromosome:</a:t>
            </a:r>
            <a:r>
              <a:rPr lang="en-US" dirty="0" smtClean="0">
                <a:solidFill>
                  <a:srgbClr val="FF33CC"/>
                </a:solidFill>
              </a:rPr>
              <a:t> page C 75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Nucleus:</a:t>
            </a:r>
            <a:r>
              <a:rPr lang="en-US" dirty="0" smtClean="0">
                <a:solidFill>
                  <a:srgbClr val="FF33CC"/>
                </a:solidFill>
              </a:rPr>
              <a:t> page C 75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Animal cell: </a:t>
            </a:r>
            <a:r>
              <a:rPr lang="en-US" dirty="0" smtClean="0">
                <a:solidFill>
                  <a:srgbClr val="FF33CC"/>
                </a:solidFill>
              </a:rPr>
              <a:t>page C 22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Tissue, organ, human: </a:t>
            </a:r>
            <a:r>
              <a:rPr lang="en-US" dirty="0" smtClean="0">
                <a:solidFill>
                  <a:srgbClr val="FF33CC"/>
                </a:solidFill>
              </a:rPr>
              <a:t> see example on page B 11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63E"/>
                </a:solidFill>
              </a:rPr>
              <a:t>Vocabulary Review (15 minutes)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Toss!</a:t>
            </a:r>
          </a:p>
          <a:p>
            <a:endParaRPr lang="en-US" dirty="0" smtClean="0"/>
          </a:p>
          <a:p>
            <a:r>
              <a:rPr lang="en-US" dirty="0" smtClean="0"/>
              <a:t>DON’T hit each other with the ball</a:t>
            </a:r>
          </a:p>
          <a:p>
            <a:endParaRPr lang="en-US" dirty="0" smtClean="0"/>
          </a:p>
          <a:p>
            <a:r>
              <a:rPr lang="en-US" dirty="0" smtClean="0"/>
              <a:t>Extra points for questions you get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name for homozygous.. Having two of the same form of genes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 that your cells use to reproduce (make new cells)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many TOTAL chromosomes do humans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when a parent organism develops a tiny bud on its body. The bud is genetically identical to the _</a:t>
            </a:r>
            <a:r>
              <a:rPr lang="en-US" b="1" smtClean="0">
                <a:solidFill>
                  <a:srgbClr val="FF0000"/>
                </a:solidFill>
              </a:rPr>
              <a:t>parent</a:t>
            </a:r>
            <a:r>
              <a:rPr lang="en-US" smtClean="0"/>
              <a:t>__ organism. The _</a:t>
            </a:r>
            <a:r>
              <a:rPr lang="en-US" b="1" smtClean="0">
                <a:solidFill>
                  <a:srgbClr val="FF0000"/>
                </a:solidFill>
              </a:rPr>
              <a:t>bud</a:t>
            </a:r>
            <a:r>
              <a:rPr lang="en-US" smtClean="0"/>
              <a:t>_ grows until it gets large enough to break off the parent organism and live independently.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1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8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19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20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4121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4122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4124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4125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457200"/>
            <a:ext cx="4343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SWBAT review </a:t>
            </a:r>
            <a:r>
              <a:rPr lang="en-US" sz="2800" b="1" dirty="0" smtClean="0">
                <a:latin typeface="Calibri" pitchFamily="34" charset="0"/>
              </a:rPr>
              <a:t>genetics </a:t>
            </a:r>
            <a:r>
              <a:rPr lang="en-US" sz="2800" b="1" dirty="0">
                <a:latin typeface="Calibri" pitchFamily="34" charset="0"/>
              </a:rPr>
              <a:t>in preparation for a test</a:t>
            </a: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WARM UP:</a:t>
            </a:r>
          </a:p>
          <a:p>
            <a:pPr marL="342900" indent="-342900">
              <a:buFontTx/>
              <a:buAutoNum type="arabicPeriod"/>
            </a:pPr>
            <a:endParaRPr lang="en-US" sz="3000" b="1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000" b="1" dirty="0">
                <a:latin typeface="Calibri" pitchFamily="34" charset="0"/>
              </a:rPr>
              <a:t>What does DNA stand for? (hint </a:t>
            </a:r>
            <a:r>
              <a:rPr lang="en-US" sz="3000" b="1" dirty="0" err="1">
                <a:latin typeface="Calibri" pitchFamily="34" charset="0"/>
              </a:rPr>
              <a:t>hint</a:t>
            </a:r>
            <a:r>
              <a:rPr lang="en-US" sz="3000" b="1" dirty="0">
                <a:latin typeface="Calibri" pitchFamily="34" charset="0"/>
              </a:rPr>
              <a:t>..you may see this as a bonus)</a:t>
            </a: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4127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4128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2D050"/>
                </a:solidFill>
                <a:latin typeface="Calibri" pitchFamily="34" charset="0"/>
              </a:rPr>
              <a:t>Test Review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phase of mitosis where a cell is carrying out its normal everyday processes before mitosis begins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alternate forms of one gene,  example of B  or  b  for hair 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part of the cell houses DNA and it the control center of the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sperm or egg cell containing half the usual number of chromosomes of an 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describes the allele that determines the phenotype (physical traits) of an organism when there are two different copies in the genotype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monk experimented with sweet pea plants and is called the Father of 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term describes an allele that is not seen when combined with a dominant form of the same gene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passing of genes from parents to offspring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OBSERVABLE characteristics or traits of an 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GENETIC makeup of an 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block) Blood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determines our blood type?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Your blood type is inherited from your mom and dad- like your eye color and hair color and skin color</a:t>
            </a:r>
          </a:p>
          <a:p>
            <a:endParaRPr lang="en-US" dirty="0" smtClean="0"/>
          </a:p>
          <a:p>
            <a:r>
              <a:rPr lang="en-US" dirty="0" smtClean="0"/>
              <a:t>Why does it matter? Isn’t all blood </a:t>
            </a:r>
            <a:r>
              <a:rPr lang="en-US" dirty="0" smtClean="0">
                <a:solidFill>
                  <a:srgbClr val="FF33CC"/>
                </a:solidFill>
              </a:rPr>
              <a:t>red</a:t>
            </a:r>
            <a:r>
              <a:rPr lang="en-US" dirty="0" smtClean="0"/>
              <a:t>? Isn’t it all made of </a:t>
            </a:r>
            <a:r>
              <a:rPr lang="en-US" dirty="0" smtClean="0">
                <a:solidFill>
                  <a:srgbClr val="FF33CC"/>
                </a:solidFill>
              </a:rPr>
              <a:t>red blood cells</a:t>
            </a:r>
            <a:r>
              <a:rPr lang="en-US" dirty="0" smtClean="0"/>
              <a:t>? Wouldn’t it be the same?!</a:t>
            </a:r>
            <a:endParaRPr lang="en-US" dirty="0"/>
          </a:p>
        </p:txBody>
      </p:sp>
      <p:pic>
        <p:nvPicPr>
          <p:cNvPr id="4" name="Picture 3" descr="AH79ZGTCACHSLJXCAXSA9GYCAM3I3ZBCAVL8QGRCA86GVZTCA2Q22K6CAR7QWA0CAX09BXACAH96J0UCAY7OO2ECA8CA2H5CASQQ130CATCNI4PCABQLW3OCAI9UJJ9CA3P03Y8CACN98K4CA5CMF4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structures in a cell that contain the DNA (cells genetic material)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Chart that shows possible gene combinations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basic unit of heredity that consists of a segment of DNA on a 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the </a:t>
            </a:r>
            <a:r>
              <a:rPr lang="en-US" dirty="0" err="1" smtClean="0"/>
              <a:t>punnett</a:t>
            </a:r>
            <a:r>
              <a:rPr lang="en-US" dirty="0" smtClean="0"/>
              <a:t> square look like for a mother with hybrid brown hair and a father with pure brown hair? Draw it out!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process by which an EXACT GENETIC copy is made of an organism?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name of the cell division process that produces the gametes (sex cells) with HALF the amount of chromosomes of a normal human cell?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name of the chart that shows how a trait or disorder has passed from one generation to the next generation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pedigree, the MALES are represented by WHAT SHAPE?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type of trait can occur in blood type- when two different alleles are equally dominant. What is this called?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63E"/>
                </a:solidFill>
              </a:rPr>
              <a:t>What Questions Do You Have?</a:t>
            </a:r>
            <a:endParaRPr lang="en-US" dirty="0">
              <a:solidFill>
                <a:srgbClr val="CA063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need clarification?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Both the allele for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the allele for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are </a:t>
            </a:r>
            <a:r>
              <a:rPr lang="en-US" b="1" dirty="0" smtClean="0">
                <a:solidFill>
                  <a:srgbClr val="FF0000"/>
                </a:solidFill>
              </a:rPr>
              <a:t>CODOMINANT: When both are inherited, both are expressed</a:t>
            </a:r>
          </a:p>
          <a:p>
            <a:endParaRPr lang="en-US" dirty="0" smtClean="0"/>
          </a:p>
          <a:p>
            <a:r>
              <a:rPr lang="en-US" i="1" dirty="0" smtClean="0"/>
              <a:t>Example: kid who inherits a </a:t>
            </a:r>
            <a:r>
              <a:rPr lang="en-US" i="1" dirty="0" smtClean="0">
                <a:solidFill>
                  <a:srgbClr val="0070C0"/>
                </a:solidFill>
              </a:rPr>
              <a:t>B blood allele </a:t>
            </a:r>
            <a:r>
              <a:rPr lang="en-US" i="1" dirty="0" smtClean="0"/>
              <a:t>and an </a:t>
            </a:r>
            <a:r>
              <a:rPr lang="en-US" i="1" dirty="0" smtClean="0">
                <a:solidFill>
                  <a:srgbClr val="FF0000"/>
                </a:solidFill>
              </a:rPr>
              <a:t>A blood allele </a:t>
            </a:r>
            <a:r>
              <a:rPr lang="en-US" i="1" dirty="0" smtClean="0"/>
              <a:t>will have group </a:t>
            </a:r>
            <a:r>
              <a:rPr lang="en-US" i="1" dirty="0" smtClean="0">
                <a:solidFill>
                  <a:srgbClr val="7030A0"/>
                </a:solidFill>
              </a:rPr>
              <a:t>AB blood</a:t>
            </a:r>
          </a:p>
          <a:p>
            <a:endParaRPr lang="en-US" i="1" dirty="0" smtClean="0">
              <a:solidFill>
                <a:srgbClr val="7030A0"/>
              </a:solidFill>
            </a:endParaRPr>
          </a:p>
          <a:p>
            <a:r>
              <a:rPr lang="en-US" b="1" i="1" dirty="0" smtClean="0">
                <a:solidFill>
                  <a:srgbClr val="7030A0"/>
                </a:solidFill>
              </a:rPr>
              <a:t>Type O blood is recessive, so for a kid to have O blood they would have the alleles OO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063E"/>
                </a:solidFill>
              </a:rPr>
              <a:t>STUDY (remainder of class)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time to STUDY</a:t>
            </a:r>
          </a:p>
          <a:p>
            <a:endParaRPr lang="en-US" dirty="0" smtClean="0"/>
          </a:p>
          <a:p>
            <a:r>
              <a:rPr lang="en-US" dirty="0" smtClean="0"/>
              <a:t>Quiz each other! Make </a:t>
            </a:r>
            <a:r>
              <a:rPr lang="en-US" dirty="0" err="1" smtClean="0"/>
              <a:t>notecards</a:t>
            </a:r>
            <a:r>
              <a:rPr lang="en-US" dirty="0" smtClean="0"/>
              <a:t> for vocabulary!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Negative/Positive Blood 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Your blood type</a:t>
            </a:r>
            <a:r>
              <a:rPr lang="en-US" dirty="0" smtClean="0"/>
              <a:t>= tiny protein markers on the surface of all of your blood cells </a:t>
            </a:r>
          </a:p>
          <a:p>
            <a:r>
              <a:rPr lang="en-US" dirty="0" smtClean="0"/>
              <a:t>Two main types: the ABO group and the “</a:t>
            </a:r>
            <a:r>
              <a:rPr lang="en-US" dirty="0" err="1" smtClean="0"/>
              <a:t>Rh</a:t>
            </a:r>
            <a:r>
              <a:rPr lang="en-US" dirty="0" smtClean="0"/>
              <a:t> factor”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900" b="1" dirty="0" smtClean="0">
                <a:solidFill>
                  <a:srgbClr val="7030A0"/>
                </a:solidFill>
              </a:rPr>
              <a:t>ABO</a:t>
            </a:r>
            <a:r>
              <a:rPr lang="en-US" sz="3900" dirty="0" smtClean="0"/>
              <a:t>= type of blood (A, B, AB, O)</a:t>
            </a:r>
          </a:p>
          <a:p>
            <a:pPr>
              <a:buNone/>
            </a:pPr>
            <a:r>
              <a:rPr lang="en-US" sz="3900" b="1" dirty="0" err="1" smtClean="0"/>
              <a:t>Rh</a:t>
            </a:r>
            <a:r>
              <a:rPr lang="en-US" sz="3900" b="1" dirty="0" smtClean="0"/>
              <a:t> factor</a:t>
            </a:r>
            <a:r>
              <a:rPr lang="en-US" sz="3900" dirty="0" smtClean="0"/>
              <a:t>=  positive (+) or negative (-) blood </a:t>
            </a:r>
            <a:br>
              <a:rPr lang="en-US" sz="3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Write in your notebook: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Blood Group Alleles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153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Blood Groups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Combination 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of Alleles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AA or AO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BB or BO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AB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AB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OO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iolog12ps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1022"/>
          <a:stretch>
            <a:fillRect/>
          </a:stretch>
        </p:blipFill>
        <p:spPr>
          <a:xfrm>
            <a:off x="3287320" y="0"/>
            <a:ext cx="5856680" cy="58674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438400" y="3810000"/>
            <a:ext cx="1219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1981200"/>
            <a:ext cx="1219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1600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One parent with AB blood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3276600"/>
            <a:ext cx="29373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One parent with Type A Blood (so either genotype AA or AO)  </a:t>
            </a:r>
          </a:p>
          <a:p>
            <a:endParaRPr lang="en-US" b="1" dirty="0" smtClean="0"/>
          </a:p>
          <a:p>
            <a:r>
              <a:rPr lang="en-US" b="1" i="1" dirty="0" smtClean="0">
                <a:solidFill>
                  <a:srgbClr val="00B050"/>
                </a:solidFill>
              </a:rPr>
              <a:t>You would need to do two </a:t>
            </a:r>
            <a:r>
              <a:rPr lang="en-US" b="1" i="1" dirty="0" err="1" smtClean="0">
                <a:solidFill>
                  <a:srgbClr val="00B050"/>
                </a:solidFill>
              </a:rPr>
              <a:t>Punnett</a:t>
            </a:r>
            <a:r>
              <a:rPr lang="en-US" b="1" i="1" dirty="0" smtClean="0">
                <a:solidFill>
                  <a:srgbClr val="00B050"/>
                </a:solidFill>
              </a:rPr>
              <a:t> squares- the other </a:t>
            </a:r>
            <a:r>
              <a:rPr lang="en-US" b="1" i="1" dirty="0" err="1" smtClean="0">
                <a:solidFill>
                  <a:srgbClr val="00B050"/>
                </a:solidFill>
              </a:rPr>
              <a:t>Punnett</a:t>
            </a:r>
            <a:r>
              <a:rPr lang="en-US" b="1" i="1" dirty="0" smtClean="0">
                <a:solidFill>
                  <a:srgbClr val="00B050"/>
                </a:solidFill>
              </a:rPr>
              <a:t> Square should use </a:t>
            </a:r>
            <a:r>
              <a:rPr lang="en-US" sz="2400" b="1" i="1" dirty="0" smtClean="0">
                <a:solidFill>
                  <a:srgbClr val="7030A0"/>
                </a:solidFill>
              </a:rPr>
              <a:t>AA instead of AO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62800" y="762000"/>
            <a:ext cx="1752600" cy="381000"/>
          </a:xfrm>
          <a:prstGeom prst="ellipse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Possible blood types of child born to</a:t>
            </a:r>
          </a:p>
          <a:p>
            <a:pPr>
              <a:buNone/>
            </a:pPr>
            <a:r>
              <a:rPr lang="en-US" dirty="0" smtClean="0"/>
              <a:t>Parent with </a:t>
            </a:r>
            <a:r>
              <a:rPr lang="en-US" dirty="0" smtClean="0">
                <a:solidFill>
                  <a:srgbClr val="0070C0"/>
                </a:solidFill>
              </a:rPr>
              <a:t>type B</a:t>
            </a:r>
            <a:r>
              <a:rPr lang="en-US" dirty="0" smtClean="0"/>
              <a:t> blood</a:t>
            </a:r>
          </a:p>
          <a:p>
            <a:pPr>
              <a:buNone/>
            </a:pPr>
            <a:r>
              <a:rPr lang="en-US" dirty="0" smtClean="0"/>
              <a:t>Parent with </a:t>
            </a:r>
            <a:r>
              <a:rPr lang="en-US" dirty="0" smtClean="0">
                <a:solidFill>
                  <a:srgbClr val="7030A0"/>
                </a:solidFill>
              </a:rPr>
              <a:t>type AB </a:t>
            </a:r>
            <a:r>
              <a:rPr lang="en-US" dirty="0" smtClean="0"/>
              <a:t>blood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3387512"/>
          <a:ext cx="4953000" cy="347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90339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Blood Groups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Combination </a:t>
                      </a:r>
                    </a:p>
                    <a:p>
                      <a:pPr algn="ctr"/>
                      <a:r>
                        <a:rPr lang="en-US" sz="2800" dirty="0" smtClean="0"/>
                        <a:t>of Alleles</a:t>
                      </a:r>
                      <a:endParaRPr lang="en-US" sz="2800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AA or AO</a:t>
                      </a:r>
                      <a:endParaRPr lang="en-US" sz="2800" b="1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BB or BO</a:t>
                      </a:r>
                      <a:endParaRPr lang="en-US" sz="2800" b="1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AB</a:t>
                      </a:r>
                      <a:endParaRPr lang="en-US" sz="2800" b="1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OO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71800" y="5029200"/>
            <a:ext cx="914400" cy="4572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V="1">
            <a:off x="2971800" y="5638800"/>
            <a:ext cx="914400" cy="4572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9200" y="4953000"/>
            <a:ext cx="1905000" cy="5334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5638800"/>
            <a:ext cx="1905000" cy="5334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934200" y="5181600"/>
            <a:ext cx="990600" cy="3048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858000" y="5562600"/>
            <a:ext cx="1219200" cy="3810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72400" y="36576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These would be the alleles you’d use with a </a:t>
            </a:r>
            <a:r>
              <a:rPr lang="en-US" b="1" dirty="0" err="1" smtClean="0"/>
              <a:t>Punnett</a:t>
            </a:r>
            <a:r>
              <a:rPr lang="en-US" b="1" dirty="0" smtClean="0"/>
              <a:t> square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Switch?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can read the opening paragraph?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Let’s do #1 and #2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1033</Words>
  <Application>Microsoft Office PowerPoint</Application>
  <PresentationFormat>On-screen Show (4:3)</PresentationFormat>
  <Paragraphs>147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Reminder! </vt:lpstr>
      <vt:lpstr>Slide 2</vt:lpstr>
      <vt:lpstr>(1st block) Blood Typing</vt:lpstr>
      <vt:lpstr>Blood types</vt:lpstr>
      <vt:lpstr>Negative/Positive Blood types?</vt:lpstr>
      <vt:lpstr>Write in your notebook: Blood Group Alleles</vt:lpstr>
      <vt:lpstr>Slide 7</vt:lpstr>
      <vt:lpstr>Let’s do an example</vt:lpstr>
      <vt:lpstr>A Quick Switch?</vt:lpstr>
      <vt:lpstr>Slide 10</vt:lpstr>
      <vt:lpstr>A Quick Switch!</vt:lpstr>
      <vt:lpstr>Why do certain people get called to give blood more often?</vt:lpstr>
      <vt:lpstr>Study Guide (20 minutes)</vt:lpstr>
      <vt:lpstr>Tying it all together (20 minutes)</vt:lpstr>
      <vt:lpstr>Vocabulary Review (15 minutes)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What Questions Do You Have?</vt:lpstr>
      <vt:lpstr>STUDY (remainder of class)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29</cp:revision>
  <dcterms:created xsi:type="dcterms:W3CDTF">2013-03-14T17:28:22Z</dcterms:created>
  <dcterms:modified xsi:type="dcterms:W3CDTF">2014-03-24T12:46:52Z</dcterms:modified>
</cp:coreProperties>
</file>