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04" r:id="rId3"/>
    <p:sldId id="262" r:id="rId4"/>
    <p:sldId id="299" r:id="rId5"/>
    <p:sldId id="264" r:id="rId6"/>
    <p:sldId id="290" r:id="rId7"/>
    <p:sldId id="291" r:id="rId8"/>
    <p:sldId id="294" r:id="rId9"/>
    <p:sldId id="267" r:id="rId10"/>
    <p:sldId id="295" r:id="rId11"/>
    <p:sldId id="296" r:id="rId12"/>
    <p:sldId id="269" r:id="rId13"/>
    <p:sldId id="268" r:id="rId14"/>
    <p:sldId id="270" r:id="rId15"/>
    <p:sldId id="293" r:id="rId16"/>
    <p:sldId id="313" r:id="rId17"/>
    <p:sldId id="305" r:id="rId18"/>
    <p:sldId id="306" r:id="rId19"/>
    <p:sldId id="277" r:id="rId20"/>
    <p:sldId id="310" r:id="rId21"/>
    <p:sldId id="314" r:id="rId22"/>
    <p:sldId id="286" r:id="rId23"/>
    <p:sldId id="288" r:id="rId24"/>
    <p:sldId id="289" r:id="rId25"/>
    <p:sldId id="278" r:id="rId26"/>
    <p:sldId id="280" r:id="rId27"/>
    <p:sldId id="281" r:id="rId28"/>
    <p:sldId id="259" r:id="rId29"/>
    <p:sldId id="325" r:id="rId30"/>
    <p:sldId id="315" r:id="rId31"/>
    <p:sldId id="328" r:id="rId32"/>
    <p:sldId id="316" r:id="rId33"/>
    <p:sldId id="317" r:id="rId34"/>
    <p:sldId id="318" r:id="rId35"/>
    <p:sldId id="330" r:id="rId36"/>
    <p:sldId id="319" r:id="rId37"/>
    <p:sldId id="329" r:id="rId38"/>
    <p:sldId id="320" r:id="rId39"/>
    <p:sldId id="321" r:id="rId40"/>
    <p:sldId id="322" r:id="rId41"/>
    <p:sldId id="323" r:id="rId42"/>
    <p:sldId id="324" r:id="rId43"/>
    <p:sldId id="327" r:id="rId44"/>
    <p:sldId id="32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07" autoAdjust="0"/>
    <p:restoredTop sz="94737" autoAdjust="0"/>
  </p:normalViewPr>
  <p:slideViewPr>
    <p:cSldViewPr>
      <p:cViewPr varScale="1">
        <p:scale>
          <a:sx n="70" d="100"/>
          <a:sy n="70" d="100"/>
        </p:scale>
        <p:origin x="-672" y="-108"/>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61889C1-6362-40B6-85DC-11845E661B0A}" type="datetimeFigureOut">
              <a:rPr lang="en-US"/>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12F54BA-69DE-42F1-93BD-6DCF2FE631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a:lstStyle/>
          <a:p>
            <a:fld id="{2BF07DB7-B378-439F-8AB8-2C12F8546704}" type="slidenum">
              <a:rPr lang="en-US"/>
              <a:pPr/>
              <a:t>1</a:t>
            </a:fld>
            <a:endParaRPr lang="en-US"/>
          </a:p>
        </p:txBody>
      </p:sp>
      <p:sp>
        <p:nvSpPr>
          <p:cNvPr id="67587" name="Slide Image Placeholder 1"/>
          <p:cNvSpPr>
            <a:spLocks noGrp="1" noRot="1" noChangeAspect="1" noTextEdit="1"/>
          </p:cNvSpPr>
          <p:nvPr>
            <p:ph type="sldImg"/>
          </p:nvPr>
        </p:nvSpPr>
        <p:spPr bwMode="auto">
          <a:noFill/>
          <a:ln>
            <a:solidFill>
              <a:srgbClr val="000000"/>
            </a:solidFill>
            <a:miter lim="800000"/>
            <a:headEnd/>
            <a:tailEnd/>
          </a:ln>
        </p:spPr>
      </p:sp>
      <p:sp>
        <p:nvSpPr>
          <p:cNvPr id="6758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675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C5F9417-CFFF-4D8D-9BE0-32F8267AFE5F}" type="slidenum">
              <a:rPr lang="en-US" sz="1200">
                <a:latin typeface="Calibri" pitchFamily="34" charset="0"/>
              </a:rPr>
              <a:pPr algn="r"/>
              <a:t>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1A618-0AF5-451C-9FA5-4FBF19C113B9}" type="slidenum">
              <a:rPr lang="en-US"/>
              <a:pPr/>
              <a:t>36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solidFill>
                  <a:srgbClr val="000000"/>
                </a:solidFill>
                <a:latin typeface="Verdana" pitchFamily="-107" charset="0"/>
              </a:rPr>
              <a:t>A sloping surface, such as a ramp. An inclined plane can be used to alter the effort and distance involved in doing work, such as lifting loads. The trade-off is that an object must be moved a longer distance than if it was lifted straight up, but less force is needed.</a:t>
            </a:r>
            <a:br>
              <a:rPr lang="en-US">
                <a:solidFill>
                  <a:srgbClr val="000000"/>
                </a:solidFill>
                <a:latin typeface="Verdana" pitchFamily="-107" charset="0"/>
              </a:rPr>
            </a:br>
            <a:r>
              <a:rPr lang="en-US">
                <a:solidFill>
                  <a:srgbClr val="000000"/>
                </a:solidFill>
                <a:latin typeface="Verdana" pitchFamily="-107" charset="0"/>
              </a:rPr>
              <a:t>You can use this machine to move an object to a lower or higher place.  Inclined planes make the work of moving things easier.  You would need less energy and force to move objects with an inclined plane.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2BE2FD9-8AD4-4A4C-BA25-9307EBB27D4B}" type="datetimeFigureOut">
              <a:rPr lang="en-US"/>
              <a:pPr/>
              <a:t>5/7/2014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CEF6F-D705-4878-A89E-0500BC1BD1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FB0164-1D8E-481B-8FD7-3CF7C3CFAD19}" type="datetimeFigureOut">
              <a:rPr lang="en-US"/>
              <a:pPr/>
              <a:t>5/7/2014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1F57A6-198D-460B-A83E-B89EB46A66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0C0A90-77D0-4AFE-8F7E-91282AE128B2}" type="datetimeFigureOut">
              <a:rPr lang="en-US"/>
              <a:pPr/>
              <a:t>5/7/2014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86BA28-FB61-4B71-AD0D-8EFA718D81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endParaRPr lang="en-US"/>
          </a:p>
        </p:txBody>
      </p:sp>
      <p:sp>
        <p:nvSpPr>
          <p:cNvPr id="6" name="Rectangle 9"/>
          <p:cNvSpPr>
            <a:spLocks noGrp="1" noChangeArrowheads="1"/>
          </p:cNvSpPr>
          <p:nvPr>
            <p:ph type="ftr" sz="quarter" idx="11"/>
          </p:nvPr>
        </p:nvSpPr>
        <p:spPr/>
        <p:txBody>
          <a:bodyPr/>
          <a:lstStyle>
            <a:lvl1pPr>
              <a:defRPr/>
            </a:lvl1pPr>
          </a:lstStyle>
          <a:p>
            <a:endParaRPr lang="en-US"/>
          </a:p>
        </p:txBody>
      </p:sp>
      <p:sp>
        <p:nvSpPr>
          <p:cNvPr id="7" name="Rectangle 10"/>
          <p:cNvSpPr>
            <a:spLocks noGrp="1" noChangeArrowheads="1"/>
          </p:cNvSpPr>
          <p:nvPr>
            <p:ph type="sldNum" sz="quarter" idx="12"/>
          </p:nvPr>
        </p:nvSpPr>
        <p:spPr/>
        <p:txBody>
          <a:bodyPr/>
          <a:lstStyle>
            <a:lvl1pPr>
              <a:defRPr/>
            </a:lvl1pPr>
          </a:lstStyle>
          <a:p>
            <a:fld id="{3C1BCBFA-5D21-4AFD-8BF5-8AA578B6F13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D826FCFC-AB8C-4599-B421-CB06A1554024}" type="slidenum">
              <a:rPr lang="en-US"/>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endParaRPr lang="en-US"/>
          </a:p>
        </p:txBody>
      </p:sp>
      <p:sp>
        <p:nvSpPr>
          <p:cNvPr id="7" name="Rectangle 9"/>
          <p:cNvSpPr>
            <a:spLocks noGrp="1" noChangeArrowheads="1"/>
          </p:cNvSpPr>
          <p:nvPr>
            <p:ph type="ftr" sz="quarter" idx="11"/>
          </p:nvPr>
        </p:nvSpPr>
        <p:spPr/>
        <p:txBody>
          <a:bodyPr/>
          <a:lstStyle>
            <a:lvl1pPr>
              <a:defRPr/>
            </a:lvl1pPr>
          </a:lstStyle>
          <a:p>
            <a:endParaRPr lang="en-US"/>
          </a:p>
        </p:txBody>
      </p:sp>
      <p:sp>
        <p:nvSpPr>
          <p:cNvPr id="8" name="Rectangle 10"/>
          <p:cNvSpPr>
            <a:spLocks noGrp="1" noChangeArrowheads="1"/>
          </p:cNvSpPr>
          <p:nvPr>
            <p:ph type="sldNum" sz="quarter" idx="12"/>
          </p:nvPr>
        </p:nvSpPr>
        <p:spPr/>
        <p:txBody>
          <a:bodyPr/>
          <a:lstStyle>
            <a:lvl1pPr>
              <a:defRPr/>
            </a:lvl1pPr>
          </a:lstStyle>
          <a:p>
            <a:fld id="{306E92A6-327E-4F04-9649-DE5DBBDE86A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0727FEFD-5B44-4E50-AE25-BA791CCC41C1}" type="slidenum">
              <a:rPr lang="en-US"/>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E731A031-C969-4A7B-9276-D2D45F51DEFD}" type="slidenum">
              <a:rPr lang="en-US"/>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lstStyle/>
          <a:p>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4B5D0BDC-A3DA-46FA-BAA9-1CF354EBD5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A21AE5-5CDB-47EB-8722-8063A87F9881}" type="datetimeFigureOut">
              <a:rPr lang="en-US"/>
              <a:pPr/>
              <a:t>5/7/2014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C95630-E694-4CC0-A6F0-C32BF23347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B2AD6CA-CD36-4259-BDC4-F9ABE1306800}" type="datetimeFigureOut">
              <a:rPr lang="en-US"/>
              <a:pPr/>
              <a:t>5/7/2014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506EF4-6F70-4E39-8518-FC357AD2E7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07EAC73-C85F-425B-8BBA-60B7BDE6A72F}" type="datetimeFigureOut">
              <a:rPr lang="en-US"/>
              <a:pPr/>
              <a:t>5/7/2014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7B010E-8943-4F7A-B254-CD732C4527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AF02A37-7F2A-42A9-AA06-C65A19788BA3}" type="datetimeFigureOut">
              <a:rPr lang="en-US"/>
              <a:pPr/>
              <a:t>5/7/2014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3B74EC2-1711-4953-BFE1-089362F2B9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B1D5F9D-E442-4282-8E40-21C92AF8B70A}" type="datetimeFigureOut">
              <a:rPr lang="en-US"/>
              <a:pPr/>
              <a:t>5/7/2014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139AF3F-1EF6-4147-BF19-548CE3E4E8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4A40A6-4A3F-46F7-8F39-4F7D6675054C}" type="datetimeFigureOut">
              <a:rPr lang="en-US"/>
              <a:pPr/>
              <a:t>5/7/2014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835BE52-88FB-41EA-BAD4-DE902DA609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F4BD33-54BF-491D-9385-AFF21895B89D}" type="datetimeFigureOut">
              <a:rPr lang="en-US"/>
              <a:pPr/>
              <a:t>5/7/2014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2026A00-845A-460F-814B-D06BC3F76DC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87AA01-E4B9-49C9-83D0-93AA717B1243}" type="datetimeFigureOut">
              <a:rPr lang="en-US"/>
              <a:pPr/>
              <a:t>5/7/2014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10DDDB5-5980-433C-B738-A9E4AD493D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CA6C4B6-E75C-4D92-BBAC-97FCA124B8C7}" type="datetimeFigureOut">
              <a:rPr lang="en-US"/>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4BE609D-A60B-4A22-B7FA-B0F1CB1CBF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7.wav"/><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qybUFnY7Y8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Line 4"/>
          <p:cNvSpPr>
            <a:spLocks noChangeShapeType="1"/>
          </p:cNvSpPr>
          <p:nvPr/>
        </p:nvSpPr>
        <p:spPr bwMode="auto">
          <a:xfrm>
            <a:off x="0" y="1066800"/>
            <a:ext cx="9144000" cy="0"/>
          </a:xfrm>
          <a:prstGeom prst="line">
            <a:avLst/>
          </a:prstGeom>
          <a:noFill/>
          <a:ln w="9525">
            <a:solidFill>
              <a:schemeClr val="tx1">
                <a:alpha val="10196"/>
              </a:schemeClr>
            </a:solidFill>
            <a:round/>
            <a:headEnd/>
            <a:tailEnd/>
          </a:ln>
        </p:spPr>
        <p:txBody>
          <a:bodyPr/>
          <a:lstStyle/>
          <a:p>
            <a:endParaRPr lang="en-US"/>
          </a:p>
        </p:txBody>
      </p:sp>
      <p:sp>
        <p:nvSpPr>
          <p:cNvPr id="7171" name="Line 5"/>
          <p:cNvSpPr>
            <a:spLocks noChangeShapeType="1"/>
          </p:cNvSpPr>
          <p:nvPr/>
        </p:nvSpPr>
        <p:spPr bwMode="auto">
          <a:xfrm>
            <a:off x="4648200" y="0"/>
            <a:ext cx="0" cy="6858000"/>
          </a:xfrm>
          <a:prstGeom prst="line">
            <a:avLst/>
          </a:prstGeom>
          <a:noFill/>
          <a:ln w="9525">
            <a:solidFill>
              <a:schemeClr val="tx1"/>
            </a:solidFill>
            <a:round/>
            <a:headEnd/>
            <a:tailEnd/>
          </a:ln>
        </p:spPr>
        <p:txBody>
          <a:bodyPr/>
          <a:lstStyle/>
          <a:p>
            <a:endParaRPr lang="en-US"/>
          </a:p>
        </p:txBody>
      </p:sp>
      <p:sp>
        <p:nvSpPr>
          <p:cNvPr id="7172" name="Oval 7"/>
          <p:cNvSpPr>
            <a:spLocks noChangeArrowheads="1"/>
          </p:cNvSpPr>
          <p:nvPr/>
        </p:nvSpPr>
        <p:spPr bwMode="auto">
          <a:xfrm>
            <a:off x="4495800" y="914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7173" name="Line 10"/>
          <p:cNvSpPr>
            <a:spLocks noChangeShapeType="1"/>
          </p:cNvSpPr>
          <p:nvPr/>
        </p:nvSpPr>
        <p:spPr bwMode="auto">
          <a:xfrm>
            <a:off x="0" y="1371600"/>
            <a:ext cx="9144000" cy="0"/>
          </a:xfrm>
          <a:prstGeom prst="line">
            <a:avLst/>
          </a:prstGeom>
          <a:noFill/>
          <a:ln w="9525">
            <a:solidFill>
              <a:schemeClr val="tx1">
                <a:alpha val="10196"/>
              </a:schemeClr>
            </a:solidFill>
            <a:round/>
            <a:headEnd/>
            <a:tailEnd/>
          </a:ln>
        </p:spPr>
        <p:txBody>
          <a:bodyPr/>
          <a:lstStyle/>
          <a:p>
            <a:endParaRPr lang="en-US"/>
          </a:p>
        </p:txBody>
      </p:sp>
      <p:sp>
        <p:nvSpPr>
          <p:cNvPr id="7174" name="Line 12"/>
          <p:cNvSpPr>
            <a:spLocks noChangeShapeType="1"/>
          </p:cNvSpPr>
          <p:nvPr/>
        </p:nvSpPr>
        <p:spPr bwMode="auto">
          <a:xfrm>
            <a:off x="0" y="6629400"/>
            <a:ext cx="9144000" cy="0"/>
          </a:xfrm>
          <a:prstGeom prst="line">
            <a:avLst/>
          </a:prstGeom>
          <a:noFill/>
          <a:ln w="9525">
            <a:solidFill>
              <a:schemeClr val="tx1">
                <a:alpha val="10196"/>
              </a:schemeClr>
            </a:solidFill>
            <a:round/>
            <a:headEnd/>
            <a:tailEnd/>
          </a:ln>
        </p:spPr>
        <p:txBody>
          <a:bodyPr/>
          <a:lstStyle/>
          <a:p>
            <a:endParaRPr lang="en-US"/>
          </a:p>
        </p:txBody>
      </p:sp>
      <p:sp>
        <p:nvSpPr>
          <p:cNvPr id="7175" name="Line 13"/>
          <p:cNvSpPr>
            <a:spLocks noChangeShapeType="1"/>
          </p:cNvSpPr>
          <p:nvPr/>
        </p:nvSpPr>
        <p:spPr bwMode="auto">
          <a:xfrm>
            <a:off x="0" y="6019800"/>
            <a:ext cx="9144000" cy="0"/>
          </a:xfrm>
          <a:prstGeom prst="line">
            <a:avLst/>
          </a:prstGeom>
          <a:noFill/>
          <a:ln w="9525">
            <a:solidFill>
              <a:schemeClr val="tx1">
                <a:alpha val="10196"/>
              </a:schemeClr>
            </a:solidFill>
            <a:round/>
            <a:headEnd/>
            <a:tailEnd/>
          </a:ln>
        </p:spPr>
        <p:txBody>
          <a:bodyPr/>
          <a:lstStyle/>
          <a:p>
            <a:endParaRPr lang="en-US"/>
          </a:p>
        </p:txBody>
      </p:sp>
      <p:sp>
        <p:nvSpPr>
          <p:cNvPr id="7176" name="Line 14"/>
          <p:cNvSpPr>
            <a:spLocks noChangeShapeType="1"/>
          </p:cNvSpPr>
          <p:nvPr/>
        </p:nvSpPr>
        <p:spPr bwMode="auto">
          <a:xfrm>
            <a:off x="1143000" y="6324600"/>
            <a:ext cx="9144000" cy="0"/>
          </a:xfrm>
          <a:prstGeom prst="line">
            <a:avLst/>
          </a:prstGeom>
          <a:noFill/>
          <a:ln w="9525">
            <a:solidFill>
              <a:schemeClr val="tx1">
                <a:alpha val="10196"/>
              </a:schemeClr>
            </a:solidFill>
            <a:round/>
            <a:headEnd/>
            <a:tailEnd/>
          </a:ln>
        </p:spPr>
        <p:txBody>
          <a:bodyPr/>
          <a:lstStyle/>
          <a:p>
            <a:endParaRPr lang="en-US"/>
          </a:p>
        </p:txBody>
      </p:sp>
      <p:sp>
        <p:nvSpPr>
          <p:cNvPr id="7177" name="Line 15"/>
          <p:cNvSpPr>
            <a:spLocks noChangeShapeType="1"/>
          </p:cNvSpPr>
          <p:nvPr/>
        </p:nvSpPr>
        <p:spPr bwMode="auto">
          <a:xfrm>
            <a:off x="0" y="5029200"/>
            <a:ext cx="9144000" cy="0"/>
          </a:xfrm>
          <a:prstGeom prst="line">
            <a:avLst/>
          </a:prstGeom>
          <a:noFill/>
          <a:ln w="9525">
            <a:solidFill>
              <a:schemeClr val="tx1">
                <a:alpha val="10196"/>
              </a:schemeClr>
            </a:solidFill>
            <a:round/>
            <a:headEnd/>
            <a:tailEnd/>
          </a:ln>
        </p:spPr>
        <p:txBody>
          <a:bodyPr/>
          <a:lstStyle/>
          <a:p>
            <a:endParaRPr lang="en-US"/>
          </a:p>
        </p:txBody>
      </p:sp>
      <p:sp>
        <p:nvSpPr>
          <p:cNvPr id="7178" name="Line 16"/>
          <p:cNvSpPr>
            <a:spLocks noChangeShapeType="1"/>
          </p:cNvSpPr>
          <p:nvPr/>
        </p:nvSpPr>
        <p:spPr bwMode="auto">
          <a:xfrm>
            <a:off x="0" y="5334000"/>
            <a:ext cx="9144000" cy="0"/>
          </a:xfrm>
          <a:prstGeom prst="line">
            <a:avLst/>
          </a:prstGeom>
          <a:noFill/>
          <a:ln w="9525">
            <a:solidFill>
              <a:schemeClr val="tx1">
                <a:alpha val="10196"/>
              </a:schemeClr>
            </a:solidFill>
            <a:round/>
            <a:headEnd/>
            <a:tailEnd/>
          </a:ln>
        </p:spPr>
        <p:txBody>
          <a:bodyPr/>
          <a:lstStyle/>
          <a:p>
            <a:endParaRPr lang="en-US"/>
          </a:p>
        </p:txBody>
      </p:sp>
      <p:sp>
        <p:nvSpPr>
          <p:cNvPr id="7179" name="Line 17"/>
          <p:cNvSpPr>
            <a:spLocks noChangeShapeType="1"/>
          </p:cNvSpPr>
          <p:nvPr/>
        </p:nvSpPr>
        <p:spPr bwMode="auto">
          <a:xfrm>
            <a:off x="0" y="5715000"/>
            <a:ext cx="9144000" cy="0"/>
          </a:xfrm>
          <a:prstGeom prst="line">
            <a:avLst/>
          </a:prstGeom>
          <a:noFill/>
          <a:ln w="9525">
            <a:solidFill>
              <a:schemeClr val="tx1">
                <a:alpha val="10196"/>
              </a:schemeClr>
            </a:solidFill>
            <a:round/>
            <a:headEnd/>
            <a:tailEnd/>
          </a:ln>
        </p:spPr>
        <p:txBody>
          <a:bodyPr/>
          <a:lstStyle/>
          <a:p>
            <a:endParaRPr lang="en-US"/>
          </a:p>
        </p:txBody>
      </p:sp>
      <p:sp>
        <p:nvSpPr>
          <p:cNvPr id="7180" name="Line 18"/>
          <p:cNvSpPr>
            <a:spLocks noChangeShapeType="1"/>
          </p:cNvSpPr>
          <p:nvPr/>
        </p:nvSpPr>
        <p:spPr bwMode="auto">
          <a:xfrm>
            <a:off x="0" y="4114800"/>
            <a:ext cx="9144000" cy="0"/>
          </a:xfrm>
          <a:prstGeom prst="line">
            <a:avLst/>
          </a:prstGeom>
          <a:noFill/>
          <a:ln w="9525">
            <a:solidFill>
              <a:schemeClr val="tx1">
                <a:alpha val="10196"/>
              </a:schemeClr>
            </a:solidFill>
            <a:round/>
            <a:headEnd/>
            <a:tailEnd/>
          </a:ln>
        </p:spPr>
        <p:txBody>
          <a:bodyPr/>
          <a:lstStyle/>
          <a:p>
            <a:endParaRPr lang="en-US"/>
          </a:p>
        </p:txBody>
      </p:sp>
      <p:sp>
        <p:nvSpPr>
          <p:cNvPr id="7181" name="Line 20"/>
          <p:cNvSpPr>
            <a:spLocks noChangeShapeType="1"/>
          </p:cNvSpPr>
          <p:nvPr/>
        </p:nvSpPr>
        <p:spPr bwMode="auto">
          <a:xfrm>
            <a:off x="0" y="4724400"/>
            <a:ext cx="9144000" cy="0"/>
          </a:xfrm>
          <a:prstGeom prst="line">
            <a:avLst/>
          </a:prstGeom>
          <a:noFill/>
          <a:ln w="9525">
            <a:solidFill>
              <a:schemeClr val="tx1">
                <a:alpha val="10196"/>
              </a:schemeClr>
            </a:solidFill>
            <a:round/>
            <a:headEnd/>
            <a:tailEnd/>
          </a:ln>
        </p:spPr>
        <p:txBody>
          <a:bodyPr/>
          <a:lstStyle/>
          <a:p>
            <a:endParaRPr lang="en-US"/>
          </a:p>
        </p:txBody>
      </p:sp>
      <p:sp>
        <p:nvSpPr>
          <p:cNvPr id="7182" name="Line 21"/>
          <p:cNvSpPr>
            <a:spLocks noChangeShapeType="1"/>
          </p:cNvSpPr>
          <p:nvPr/>
        </p:nvSpPr>
        <p:spPr bwMode="auto">
          <a:xfrm>
            <a:off x="-76200" y="3200400"/>
            <a:ext cx="9144000" cy="0"/>
          </a:xfrm>
          <a:prstGeom prst="line">
            <a:avLst/>
          </a:prstGeom>
          <a:noFill/>
          <a:ln w="9525">
            <a:solidFill>
              <a:schemeClr val="tx1">
                <a:alpha val="10196"/>
              </a:schemeClr>
            </a:solidFill>
            <a:round/>
            <a:headEnd/>
            <a:tailEnd/>
          </a:ln>
        </p:spPr>
        <p:txBody>
          <a:bodyPr/>
          <a:lstStyle/>
          <a:p>
            <a:endParaRPr lang="en-US"/>
          </a:p>
        </p:txBody>
      </p:sp>
      <p:sp>
        <p:nvSpPr>
          <p:cNvPr id="7183" name="Line 22"/>
          <p:cNvSpPr>
            <a:spLocks noChangeShapeType="1"/>
          </p:cNvSpPr>
          <p:nvPr/>
        </p:nvSpPr>
        <p:spPr bwMode="auto">
          <a:xfrm>
            <a:off x="0" y="3505200"/>
            <a:ext cx="9144000" cy="0"/>
          </a:xfrm>
          <a:prstGeom prst="line">
            <a:avLst/>
          </a:prstGeom>
          <a:noFill/>
          <a:ln w="9525">
            <a:solidFill>
              <a:schemeClr val="tx1">
                <a:alpha val="10196"/>
              </a:schemeClr>
            </a:solidFill>
            <a:round/>
            <a:headEnd/>
            <a:tailEnd/>
          </a:ln>
        </p:spPr>
        <p:txBody>
          <a:bodyPr/>
          <a:lstStyle/>
          <a:p>
            <a:endParaRPr lang="en-US"/>
          </a:p>
        </p:txBody>
      </p:sp>
      <p:sp>
        <p:nvSpPr>
          <p:cNvPr id="7184" name="Line 23"/>
          <p:cNvSpPr>
            <a:spLocks noChangeShapeType="1"/>
          </p:cNvSpPr>
          <p:nvPr/>
        </p:nvSpPr>
        <p:spPr bwMode="auto">
          <a:xfrm>
            <a:off x="0" y="3810000"/>
            <a:ext cx="9144000" cy="0"/>
          </a:xfrm>
          <a:prstGeom prst="line">
            <a:avLst/>
          </a:prstGeom>
          <a:noFill/>
          <a:ln w="9525">
            <a:solidFill>
              <a:schemeClr val="tx1">
                <a:alpha val="10196"/>
              </a:schemeClr>
            </a:solidFill>
            <a:round/>
            <a:headEnd/>
            <a:tailEnd/>
          </a:ln>
        </p:spPr>
        <p:txBody>
          <a:bodyPr/>
          <a:lstStyle/>
          <a:p>
            <a:endParaRPr lang="en-US"/>
          </a:p>
        </p:txBody>
      </p:sp>
      <p:sp>
        <p:nvSpPr>
          <p:cNvPr id="7185" name="Line 24"/>
          <p:cNvSpPr>
            <a:spLocks noChangeShapeType="1"/>
          </p:cNvSpPr>
          <p:nvPr/>
        </p:nvSpPr>
        <p:spPr bwMode="auto">
          <a:xfrm>
            <a:off x="0" y="2286000"/>
            <a:ext cx="9144000" cy="0"/>
          </a:xfrm>
          <a:prstGeom prst="line">
            <a:avLst/>
          </a:prstGeom>
          <a:noFill/>
          <a:ln w="9525">
            <a:solidFill>
              <a:schemeClr val="tx1">
                <a:alpha val="10196"/>
              </a:schemeClr>
            </a:solidFill>
            <a:round/>
            <a:headEnd/>
            <a:tailEnd/>
          </a:ln>
        </p:spPr>
        <p:txBody>
          <a:bodyPr/>
          <a:lstStyle/>
          <a:p>
            <a:endParaRPr lang="en-US"/>
          </a:p>
        </p:txBody>
      </p:sp>
      <p:sp>
        <p:nvSpPr>
          <p:cNvPr id="7186" name="Line 25"/>
          <p:cNvSpPr>
            <a:spLocks noChangeShapeType="1"/>
          </p:cNvSpPr>
          <p:nvPr/>
        </p:nvSpPr>
        <p:spPr bwMode="auto">
          <a:xfrm>
            <a:off x="0" y="2590800"/>
            <a:ext cx="9144000" cy="0"/>
          </a:xfrm>
          <a:prstGeom prst="line">
            <a:avLst/>
          </a:prstGeom>
          <a:noFill/>
          <a:ln w="9525">
            <a:solidFill>
              <a:schemeClr val="tx1">
                <a:alpha val="10196"/>
              </a:schemeClr>
            </a:solidFill>
            <a:round/>
            <a:headEnd/>
            <a:tailEnd/>
          </a:ln>
        </p:spPr>
        <p:txBody>
          <a:bodyPr/>
          <a:lstStyle/>
          <a:p>
            <a:endParaRPr lang="en-US"/>
          </a:p>
        </p:txBody>
      </p:sp>
      <p:sp>
        <p:nvSpPr>
          <p:cNvPr id="7187" name="Line 26"/>
          <p:cNvSpPr>
            <a:spLocks noChangeShapeType="1"/>
          </p:cNvSpPr>
          <p:nvPr/>
        </p:nvSpPr>
        <p:spPr bwMode="auto">
          <a:xfrm>
            <a:off x="0" y="2895600"/>
            <a:ext cx="9144000" cy="0"/>
          </a:xfrm>
          <a:prstGeom prst="line">
            <a:avLst/>
          </a:prstGeom>
          <a:noFill/>
          <a:ln w="9525">
            <a:solidFill>
              <a:schemeClr val="tx1">
                <a:alpha val="10196"/>
              </a:schemeClr>
            </a:solidFill>
            <a:round/>
            <a:headEnd/>
            <a:tailEnd/>
          </a:ln>
        </p:spPr>
        <p:txBody>
          <a:bodyPr/>
          <a:lstStyle/>
          <a:p>
            <a:endParaRPr lang="en-US"/>
          </a:p>
        </p:txBody>
      </p:sp>
      <p:sp>
        <p:nvSpPr>
          <p:cNvPr id="7188" name="Line 27"/>
          <p:cNvSpPr>
            <a:spLocks noChangeShapeType="1"/>
          </p:cNvSpPr>
          <p:nvPr/>
        </p:nvSpPr>
        <p:spPr bwMode="auto">
          <a:xfrm>
            <a:off x="0" y="1981200"/>
            <a:ext cx="9144000" cy="0"/>
          </a:xfrm>
          <a:prstGeom prst="line">
            <a:avLst/>
          </a:prstGeom>
          <a:noFill/>
          <a:ln w="9525">
            <a:solidFill>
              <a:schemeClr val="tx1">
                <a:alpha val="10196"/>
              </a:schemeClr>
            </a:solidFill>
            <a:round/>
            <a:headEnd/>
            <a:tailEnd/>
          </a:ln>
        </p:spPr>
        <p:txBody>
          <a:bodyPr/>
          <a:lstStyle/>
          <a:p>
            <a:endParaRPr lang="en-US"/>
          </a:p>
        </p:txBody>
      </p:sp>
      <p:sp>
        <p:nvSpPr>
          <p:cNvPr id="7189" name="Line 28"/>
          <p:cNvSpPr>
            <a:spLocks noChangeShapeType="1"/>
          </p:cNvSpPr>
          <p:nvPr/>
        </p:nvSpPr>
        <p:spPr bwMode="auto">
          <a:xfrm>
            <a:off x="0" y="1676400"/>
            <a:ext cx="9144000" cy="0"/>
          </a:xfrm>
          <a:prstGeom prst="line">
            <a:avLst/>
          </a:prstGeom>
          <a:noFill/>
          <a:ln w="9525">
            <a:solidFill>
              <a:schemeClr val="tx1">
                <a:alpha val="10196"/>
              </a:schemeClr>
            </a:solidFill>
            <a:round/>
            <a:headEnd/>
            <a:tailEnd/>
          </a:ln>
        </p:spPr>
        <p:txBody>
          <a:bodyPr/>
          <a:lstStyle/>
          <a:p>
            <a:endParaRPr lang="en-US"/>
          </a:p>
        </p:txBody>
      </p:sp>
      <p:sp>
        <p:nvSpPr>
          <p:cNvPr id="7190" name="Oval 8"/>
          <p:cNvSpPr>
            <a:spLocks noChangeArrowheads="1"/>
          </p:cNvSpPr>
          <p:nvPr/>
        </p:nvSpPr>
        <p:spPr bwMode="auto">
          <a:xfrm>
            <a:off x="4495800" y="3200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7191" name="Oval 9"/>
          <p:cNvSpPr>
            <a:spLocks noChangeArrowheads="1"/>
          </p:cNvSpPr>
          <p:nvPr/>
        </p:nvSpPr>
        <p:spPr bwMode="auto">
          <a:xfrm>
            <a:off x="4495800" y="5867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7192" name="TextBox 31"/>
          <p:cNvSpPr txBox="1">
            <a:spLocks noChangeArrowheads="1"/>
          </p:cNvSpPr>
          <p:nvPr/>
        </p:nvSpPr>
        <p:spPr bwMode="auto">
          <a:xfrm>
            <a:off x="914400" y="762000"/>
            <a:ext cx="3124200" cy="307975"/>
          </a:xfrm>
          <a:prstGeom prst="rect">
            <a:avLst/>
          </a:prstGeom>
          <a:noFill/>
          <a:ln w="9525">
            <a:noFill/>
            <a:miter lim="800000"/>
            <a:headEnd/>
            <a:tailEnd/>
          </a:ln>
        </p:spPr>
        <p:txBody>
          <a:bodyPr>
            <a:spAutoFit/>
          </a:bodyPr>
          <a:lstStyle/>
          <a:p>
            <a:pPr algn="ctr"/>
            <a:r>
              <a:rPr lang="en-US" sz="1400" b="1">
                <a:latin typeface="Calibri" pitchFamily="34" charset="0"/>
              </a:rPr>
              <a:t> </a:t>
            </a:r>
          </a:p>
        </p:txBody>
      </p:sp>
      <p:sp>
        <p:nvSpPr>
          <p:cNvPr id="7193" name="TextBox 39"/>
          <p:cNvSpPr txBox="1">
            <a:spLocks noChangeArrowheads="1"/>
          </p:cNvSpPr>
          <p:nvPr/>
        </p:nvSpPr>
        <p:spPr bwMode="auto">
          <a:xfrm>
            <a:off x="0" y="152400"/>
            <a:ext cx="3886200" cy="523875"/>
          </a:xfrm>
          <a:prstGeom prst="rect">
            <a:avLst/>
          </a:prstGeom>
          <a:noFill/>
          <a:ln w="9525">
            <a:noFill/>
            <a:miter lim="800000"/>
            <a:headEnd/>
            <a:tailEnd/>
          </a:ln>
        </p:spPr>
        <p:txBody>
          <a:bodyPr>
            <a:spAutoFit/>
          </a:bodyPr>
          <a:lstStyle/>
          <a:p>
            <a:r>
              <a:rPr lang="en-US" sz="2800">
                <a:latin typeface="Calibri" pitchFamily="34" charset="0"/>
              </a:rPr>
              <a:t>  </a:t>
            </a:r>
          </a:p>
        </p:txBody>
      </p:sp>
      <p:sp>
        <p:nvSpPr>
          <p:cNvPr id="7194" name="Line 18"/>
          <p:cNvSpPr>
            <a:spLocks noChangeShapeType="1"/>
          </p:cNvSpPr>
          <p:nvPr/>
        </p:nvSpPr>
        <p:spPr bwMode="auto">
          <a:xfrm>
            <a:off x="0" y="4419600"/>
            <a:ext cx="9144000" cy="0"/>
          </a:xfrm>
          <a:prstGeom prst="line">
            <a:avLst/>
          </a:prstGeom>
          <a:noFill/>
          <a:ln w="9525">
            <a:solidFill>
              <a:schemeClr val="tx1">
                <a:alpha val="10196"/>
              </a:schemeClr>
            </a:solidFill>
            <a:round/>
            <a:headEnd/>
            <a:tailEnd/>
          </a:ln>
        </p:spPr>
        <p:txBody>
          <a:bodyPr/>
          <a:lstStyle/>
          <a:p>
            <a:endParaRPr lang="en-US"/>
          </a:p>
        </p:txBody>
      </p:sp>
      <p:sp>
        <p:nvSpPr>
          <p:cNvPr id="7195" name="TextBox 32"/>
          <p:cNvSpPr txBox="1">
            <a:spLocks noChangeArrowheads="1"/>
          </p:cNvSpPr>
          <p:nvPr/>
        </p:nvSpPr>
        <p:spPr bwMode="auto">
          <a:xfrm>
            <a:off x="5257800" y="0"/>
            <a:ext cx="4724400" cy="738188"/>
          </a:xfrm>
          <a:prstGeom prst="rect">
            <a:avLst/>
          </a:prstGeom>
          <a:noFill/>
          <a:ln w="9525">
            <a:noFill/>
            <a:miter lim="800000"/>
            <a:headEnd/>
            <a:tailEnd/>
          </a:ln>
        </p:spPr>
        <p:txBody>
          <a:bodyPr>
            <a:spAutoFit/>
          </a:bodyPr>
          <a:lstStyle/>
          <a:p>
            <a:endParaRPr lang="en-US">
              <a:latin typeface="Calibri" pitchFamily="34" charset="0"/>
            </a:endParaRPr>
          </a:p>
          <a:p>
            <a:r>
              <a:rPr lang="en-US" sz="2400" b="1">
                <a:latin typeface="Calibri" pitchFamily="34" charset="0"/>
              </a:rPr>
              <a:t>    </a:t>
            </a:r>
          </a:p>
        </p:txBody>
      </p:sp>
      <p:sp>
        <p:nvSpPr>
          <p:cNvPr id="7196" name="TextBox 30"/>
          <p:cNvSpPr txBox="1">
            <a:spLocks noChangeArrowheads="1"/>
          </p:cNvSpPr>
          <p:nvPr/>
        </p:nvSpPr>
        <p:spPr bwMode="auto">
          <a:xfrm>
            <a:off x="0" y="6273800"/>
            <a:ext cx="1219200" cy="584200"/>
          </a:xfrm>
          <a:prstGeom prst="rect">
            <a:avLst/>
          </a:prstGeom>
          <a:noFill/>
          <a:ln w="9525">
            <a:noFill/>
            <a:miter lim="800000"/>
            <a:headEnd/>
            <a:tailEnd/>
          </a:ln>
        </p:spPr>
        <p:txBody>
          <a:bodyPr>
            <a:spAutoFit/>
          </a:bodyPr>
          <a:lstStyle/>
          <a:p>
            <a:r>
              <a:rPr lang="en-US" sz="3200" b="1" dirty="0">
                <a:latin typeface="Calibri" pitchFamily="34" charset="0"/>
              </a:rPr>
              <a:t>    </a:t>
            </a:r>
          </a:p>
        </p:txBody>
      </p:sp>
      <p:sp>
        <p:nvSpPr>
          <p:cNvPr id="7197" name="TextBox 31"/>
          <p:cNvSpPr txBox="1">
            <a:spLocks noChangeArrowheads="1"/>
          </p:cNvSpPr>
          <p:nvPr/>
        </p:nvSpPr>
        <p:spPr bwMode="auto">
          <a:xfrm>
            <a:off x="8077200" y="6338888"/>
            <a:ext cx="1066800" cy="519112"/>
          </a:xfrm>
          <a:prstGeom prst="rect">
            <a:avLst/>
          </a:prstGeom>
          <a:noFill/>
          <a:ln w="9525">
            <a:noFill/>
            <a:miter lim="800000"/>
            <a:headEnd/>
            <a:tailEnd/>
          </a:ln>
        </p:spPr>
        <p:txBody>
          <a:bodyPr>
            <a:spAutoFit/>
          </a:bodyPr>
          <a:lstStyle/>
          <a:p>
            <a:r>
              <a:rPr lang="en-US" sz="2800">
                <a:latin typeface="Calibri" pitchFamily="34" charset="0"/>
              </a:rPr>
              <a:t>   </a:t>
            </a:r>
            <a:endParaRPr lang="en-US" sz="2800" b="1">
              <a:latin typeface="Calibri" pitchFamily="34" charset="0"/>
            </a:endParaRPr>
          </a:p>
        </p:txBody>
      </p:sp>
      <p:sp>
        <p:nvSpPr>
          <p:cNvPr id="3102" name="TextBox 34"/>
          <p:cNvSpPr txBox="1">
            <a:spLocks noChangeArrowheads="1"/>
          </p:cNvSpPr>
          <p:nvPr/>
        </p:nvSpPr>
        <p:spPr bwMode="auto">
          <a:xfrm>
            <a:off x="4800600" y="685800"/>
            <a:ext cx="4114800" cy="5755422"/>
          </a:xfrm>
          <a:prstGeom prst="rect">
            <a:avLst/>
          </a:prstGeom>
          <a:noFill/>
          <a:ln w="9525">
            <a:noFill/>
            <a:miter lim="800000"/>
            <a:headEnd/>
            <a:tailEnd/>
          </a:ln>
        </p:spPr>
        <p:txBody>
          <a:bodyPr>
            <a:spAutoFit/>
          </a:bodyPr>
          <a:lstStyle/>
          <a:p>
            <a:pPr marL="342900" indent="-342900"/>
            <a:r>
              <a:rPr lang="en-US" sz="2800" b="1" dirty="0">
                <a:latin typeface="Calibri" pitchFamily="34" charset="0"/>
              </a:rPr>
              <a:t>Objective:</a:t>
            </a:r>
            <a:endParaRPr lang="en-US" sz="2800" dirty="0">
              <a:latin typeface="Calibri" pitchFamily="34" charset="0"/>
            </a:endParaRPr>
          </a:p>
          <a:p>
            <a:pPr marL="342900" indent="-342900"/>
            <a:r>
              <a:rPr lang="en-US" sz="2800" b="1" dirty="0">
                <a:latin typeface="Calibri" pitchFamily="34" charset="0"/>
              </a:rPr>
              <a:t>SWBAT explain transfer </a:t>
            </a:r>
            <a:r>
              <a:rPr lang="en-US" sz="2800" b="1" dirty="0" smtClean="0">
                <a:latin typeface="Calibri" pitchFamily="34" charset="0"/>
              </a:rPr>
              <a:t>of energy and review simple machines</a:t>
            </a:r>
            <a:endParaRPr lang="en-US" sz="2800" b="1" dirty="0">
              <a:latin typeface="Calibri" pitchFamily="34" charset="0"/>
            </a:endParaRPr>
          </a:p>
          <a:p>
            <a:pPr marL="342900" indent="-342900"/>
            <a:endParaRPr lang="en-US" sz="2800" b="1" dirty="0">
              <a:latin typeface="Calibri" pitchFamily="34" charset="0"/>
            </a:endParaRPr>
          </a:p>
          <a:p>
            <a:pPr marL="342900" indent="-342900"/>
            <a:endParaRPr lang="en-US" sz="2800" dirty="0">
              <a:latin typeface="Calibri" pitchFamily="34" charset="0"/>
            </a:endParaRPr>
          </a:p>
          <a:p>
            <a:pPr marL="342900" indent="-342900"/>
            <a:r>
              <a:rPr lang="en-US" sz="2800" dirty="0">
                <a:latin typeface="Calibri" pitchFamily="34" charset="0"/>
              </a:rPr>
              <a:t>Warm Up:</a:t>
            </a:r>
          </a:p>
          <a:p>
            <a:pPr marL="342900" indent="-342900">
              <a:buFontTx/>
              <a:buAutoNum type="arabicPeriod"/>
            </a:pPr>
            <a:r>
              <a:rPr lang="en-US" sz="2800" b="1" dirty="0">
                <a:solidFill>
                  <a:srgbClr val="00B0F0"/>
                </a:solidFill>
                <a:latin typeface="Calibri" pitchFamily="34" charset="0"/>
              </a:rPr>
              <a:t>List different forms of energy</a:t>
            </a:r>
          </a:p>
          <a:p>
            <a:pPr marL="342900" indent="-342900"/>
            <a:endParaRPr lang="en-US" sz="2800" b="1" dirty="0">
              <a:solidFill>
                <a:srgbClr val="00B0F0"/>
              </a:solidFill>
              <a:latin typeface="Calibri" pitchFamily="34" charset="0"/>
            </a:endParaRPr>
          </a:p>
          <a:p>
            <a:pPr marL="342900" indent="-342900"/>
            <a:endParaRPr lang="en-US" sz="2800" b="1" dirty="0">
              <a:solidFill>
                <a:srgbClr val="00B050"/>
              </a:solidFill>
              <a:latin typeface="Calibri" pitchFamily="34" charset="0"/>
            </a:endParaRPr>
          </a:p>
          <a:p>
            <a:pPr marL="342900" indent="-342900"/>
            <a:endParaRPr lang="en-US" sz="3000" b="1" dirty="0">
              <a:latin typeface="Calibri" pitchFamily="34" charset="0"/>
            </a:endParaRPr>
          </a:p>
          <a:p>
            <a:pPr marL="342900" indent="-342900"/>
            <a:r>
              <a:rPr lang="en-US" sz="3000" b="1" dirty="0">
                <a:latin typeface="Calibri" pitchFamily="34" charset="0"/>
              </a:rPr>
              <a:t> </a:t>
            </a:r>
          </a:p>
        </p:txBody>
      </p:sp>
      <p:sp>
        <p:nvSpPr>
          <p:cNvPr id="7199" name="TextBox 30"/>
          <p:cNvSpPr txBox="1">
            <a:spLocks noChangeArrowheads="1"/>
          </p:cNvSpPr>
          <p:nvPr/>
        </p:nvSpPr>
        <p:spPr bwMode="auto">
          <a:xfrm>
            <a:off x="4800600" y="304800"/>
            <a:ext cx="4572000" cy="579438"/>
          </a:xfrm>
          <a:prstGeom prst="rect">
            <a:avLst/>
          </a:prstGeom>
          <a:noFill/>
          <a:ln w="9525">
            <a:noFill/>
            <a:miter lim="800000"/>
            <a:headEnd/>
            <a:tailEnd/>
          </a:ln>
        </p:spPr>
        <p:txBody>
          <a:bodyPr>
            <a:spAutoFit/>
          </a:bodyPr>
          <a:lstStyle/>
          <a:p>
            <a:r>
              <a:rPr lang="en-US" sz="3200" b="1">
                <a:latin typeface="Calibri" pitchFamily="34" charset="0"/>
              </a:rPr>
              <a:t>   </a:t>
            </a:r>
          </a:p>
        </p:txBody>
      </p:sp>
      <p:sp>
        <p:nvSpPr>
          <p:cNvPr id="7200" name="TextBox 31"/>
          <p:cNvSpPr txBox="1">
            <a:spLocks noChangeArrowheads="1"/>
          </p:cNvSpPr>
          <p:nvPr/>
        </p:nvSpPr>
        <p:spPr bwMode="auto">
          <a:xfrm>
            <a:off x="4648200" y="0"/>
            <a:ext cx="4495800" cy="954107"/>
          </a:xfrm>
          <a:prstGeom prst="rect">
            <a:avLst/>
          </a:prstGeom>
          <a:noFill/>
          <a:ln w="9525">
            <a:noFill/>
            <a:miter lim="800000"/>
            <a:headEnd/>
            <a:tailEnd/>
          </a:ln>
        </p:spPr>
        <p:txBody>
          <a:bodyPr>
            <a:spAutoFit/>
          </a:bodyPr>
          <a:lstStyle/>
          <a:p>
            <a:pPr algn="ctr"/>
            <a:r>
              <a:rPr lang="en-US" sz="2800" b="1" dirty="0">
                <a:solidFill>
                  <a:srgbClr val="00B0F0"/>
                </a:solidFill>
                <a:latin typeface="Calibri" pitchFamily="34" charset="0"/>
              </a:rPr>
              <a:t>Energy </a:t>
            </a:r>
            <a:r>
              <a:rPr lang="en-US" sz="2800" b="1" dirty="0" smtClean="0">
                <a:solidFill>
                  <a:srgbClr val="00B0F0"/>
                </a:solidFill>
                <a:latin typeface="Calibri" pitchFamily="34" charset="0"/>
              </a:rPr>
              <a:t>Transfer and Simple Machines</a:t>
            </a:r>
            <a:endParaRPr lang="en-US" sz="2800" b="1" dirty="0">
              <a:solidFill>
                <a:srgbClr val="00B0F0"/>
              </a:solidFill>
              <a:latin typeface="Calibri" pitchFamily="34"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b="1" smtClean="0">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srcRect/>
          <a:stretch>
            <a:fillRect/>
          </a:stretch>
        </p:blipFill>
        <p:spPr>
          <a:xfrm>
            <a:off x="304800" y="1295400"/>
            <a:ext cx="3581400" cy="2465388"/>
          </a:xfrm>
          <a:ln w="25400">
            <a:solidFill>
              <a:schemeClr val="tx1"/>
            </a:solidFill>
          </a:ln>
        </p:spPr>
      </p:pic>
      <p:pic>
        <p:nvPicPr>
          <p:cNvPr id="159757" name="Picture 13" descr="Chemical4"/>
          <p:cNvPicPr>
            <a:picLocks noGrp="1" noChangeAspect="1" noChangeArrowheads="1"/>
          </p:cNvPicPr>
          <p:nvPr>
            <p:ph sz="half" idx="3"/>
          </p:nvPr>
        </p:nvPicPr>
        <p:blipFill>
          <a:blip r:embed="rId4"/>
          <a:srcRect/>
          <a:stretch>
            <a:fillRect/>
          </a:stretch>
        </p:blipFill>
        <p:spPr>
          <a:xfrm>
            <a:off x="4343400" y="1295400"/>
            <a:ext cx="4533900" cy="5410200"/>
          </a:xfrm>
          <a:ln w="25400">
            <a:solidFill>
              <a:schemeClr val="tx1"/>
            </a:solidFill>
          </a:ln>
        </p:spPr>
      </p:pic>
      <p:pic>
        <p:nvPicPr>
          <p:cNvPr id="159759" name="Picture 15" descr="chemical3"/>
          <p:cNvPicPr>
            <a:picLocks noGrp="1" noChangeAspect="1" noChangeArrowheads="1"/>
          </p:cNvPicPr>
          <p:nvPr>
            <p:ph sz="quarter" idx="2"/>
          </p:nvPr>
        </p:nvPicPr>
        <p:blipFill>
          <a:blip r:embed="rId5"/>
          <a:srcRect/>
          <a:stretch>
            <a:fillRect/>
          </a:stretch>
        </p:blipFill>
        <p:spPr>
          <a:xfrm>
            <a:off x="1219200" y="3886200"/>
            <a:ext cx="1517650" cy="2781300"/>
          </a:xfrm>
          <a:ln w="25400">
            <a:solidFill>
              <a:schemeClr val="tx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59751"/>
                                        </p:tgtEl>
                                        <p:attrNameLst>
                                          <p:attrName>style.visibility</p:attrName>
                                        </p:attrNameLst>
                                      </p:cBhvr>
                                      <p:to>
                                        <p:strVal val="visible"/>
                                      </p:to>
                                    </p:set>
                                    <p:animScale>
                                      <p:cBhvr>
                                        <p:cTn id="17"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751"/>
                                        </p:tgtEl>
                                        <p:attrNameLst>
                                          <p:attrName>ppt_x</p:attrName>
                                          <p:attrName>ppt_y</p:attrName>
                                        </p:attrNameLst>
                                      </p:cBhvr>
                                    </p:animMotion>
                                    <p:animEffect transition="in" filter="fade">
                                      <p:cBhvr>
                                        <p:cTn id="19" dur="1000"/>
                                        <p:tgtEl>
                                          <p:spTgt spid="159751"/>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59759"/>
                                        </p:tgtEl>
                                        <p:attrNameLst>
                                          <p:attrName>style.visibility</p:attrName>
                                        </p:attrNameLst>
                                      </p:cBhvr>
                                      <p:to>
                                        <p:strVal val="visible"/>
                                      </p:to>
                                    </p:set>
                                    <p:anim calcmode="lin" valueType="num">
                                      <p:cBhvr>
                                        <p:cTn id="24" dur="1000" fill="hold"/>
                                        <p:tgtEl>
                                          <p:spTgt spid="159759"/>
                                        </p:tgtEl>
                                        <p:attrNameLst>
                                          <p:attrName>ppt_w</p:attrName>
                                        </p:attrNameLst>
                                      </p:cBhvr>
                                      <p:tavLst>
                                        <p:tav tm="0">
                                          <p:val>
                                            <p:fltVal val="0"/>
                                          </p:val>
                                        </p:tav>
                                        <p:tav tm="100000">
                                          <p:val>
                                            <p:strVal val="#ppt_w"/>
                                          </p:val>
                                        </p:tav>
                                      </p:tavLst>
                                    </p:anim>
                                    <p:anim calcmode="lin" valueType="num">
                                      <p:cBhvr>
                                        <p:cTn id="25" dur="1000" fill="hold"/>
                                        <p:tgtEl>
                                          <p:spTgt spid="159759"/>
                                        </p:tgtEl>
                                        <p:attrNameLst>
                                          <p:attrName>ppt_h</p:attrName>
                                        </p:attrNameLst>
                                      </p:cBhvr>
                                      <p:tavLst>
                                        <p:tav tm="0">
                                          <p:val>
                                            <p:fltVal val="0"/>
                                          </p:val>
                                        </p:tav>
                                        <p:tav tm="100000">
                                          <p:val>
                                            <p:strVal val="#ppt_h"/>
                                          </p:val>
                                        </p:tav>
                                      </p:tavLst>
                                    </p:anim>
                                    <p:anim calcmode="lin" valueType="num">
                                      <p:cBhvr>
                                        <p:cTn id="26"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59757"/>
                                        </p:tgtEl>
                                        <p:attrNameLst>
                                          <p:attrName>style.visibility</p:attrName>
                                        </p:attrNameLst>
                                      </p:cBhvr>
                                      <p:to>
                                        <p:strVal val="visible"/>
                                      </p:to>
                                    </p:set>
                                    <p:animEffect transition="in" filter="fade">
                                      <p:cBhvr>
                                        <p:cTn id="32" dur="2000"/>
                                        <p:tgtEl>
                                          <p:spTgt spid="159757"/>
                                        </p:tgtEl>
                                      </p:cBhvr>
                                    </p:animEffect>
                                    <p:anim calcmode="lin" valueType="num">
                                      <p:cBhvr>
                                        <p:cTn id="33" dur="2000" fill="hold"/>
                                        <p:tgtEl>
                                          <p:spTgt spid="159757"/>
                                        </p:tgtEl>
                                        <p:attrNameLst>
                                          <p:attrName>style.rotation</p:attrName>
                                        </p:attrNameLst>
                                      </p:cBhvr>
                                      <p:tavLst>
                                        <p:tav tm="0">
                                          <p:val>
                                            <p:fltVal val="720"/>
                                          </p:val>
                                        </p:tav>
                                        <p:tav tm="100000">
                                          <p:val>
                                            <p:fltVal val="0"/>
                                          </p:val>
                                        </p:tav>
                                      </p:tavLst>
                                    </p:anim>
                                    <p:anim calcmode="lin" valueType="num">
                                      <p:cBhvr>
                                        <p:cTn id="34" dur="2000" fill="hold"/>
                                        <p:tgtEl>
                                          <p:spTgt spid="159757"/>
                                        </p:tgtEl>
                                        <p:attrNameLst>
                                          <p:attrName>ppt_h</p:attrName>
                                        </p:attrNameLst>
                                      </p:cBhvr>
                                      <p:tavLst>
                                        <p:tav tm="0">
                                          <p:val>
                                            <p:fltVal val="0"/>
                                          </p:val>
                                        </p:tav>
                                        <p:tav tm="100000">
                                          <p:val>
                                            <p:strVal val="#ppt_h"/>
                                          </p:val>
                                        </p:tav>
                                      </p:tavLst>
                                    </p:anim>
                                    <p:anim calcmode="lin" valueType="num">
                                      <p:cBhvr>
                                        <p:cTn id="35" dur="2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b="1" smtClean="0">
                <a:latin typeface="Berlin Sans FB Demi" pitchFamily="34" charset="0"/>
              </a:rPr>
              <a:t>What is Thermal Energy?</a:t>
            </a:r>
          </a:p>
        </p:txBody>
      </p:sp>
      <p:sp>
        <p:nvSpPr>
          <p:cNvPr id="118788" name="Rectangle 4"/>
          <p:cNvSpPr>
            <a:spLocks noGrp="1" noChangeArrowheads="1"/>
          </p:cNvSpPr>
          <p:nvPr>
            <p:ph type="body" sz="half" idx="2"/>
          </p:nvPr>
        </p:nvSpPr>
        <p:spPr>
          <a:xfrm>
            <a:off x="3048000" y="1066800"/>
            <a:ext cx="5943600" cy="5562600"/>
          </a:xfrm>
        </p:spPr>
        <p:txBody>
          <a:bodyPr/>
          <a:lstStyle/>
          <a:p>
            <a:pPr marL="0" indent="0" algn="ctr" eaLnBrk="1" hangingPunct="1">
              <a:buFontTx/>
              <a:buChar char="o"/>
            </a:pPr>
            <a:r>
              <a:rPr lang="en-US" smtClean="0">
                <a:solidFill>
                  <a:srgbClr val="FF0000"/>
                </a:solidFill>
                <a:latin typeface="Berlin Sans FB Demi" pitchFamily="34" charset="0"/>
              </a:rPr>
              <a:t> </a:t>
            </a:r>
            <a:r>
              <a:rPr lang="en-US" sz="3600" smtClean="0">
                <a:solidFill>
                  <a:srgbClr val="FF0000"/>
                </a:solidFill>
                <a:latin typeface="Berlin Sans FB Demi" pitchFamily="34" charset="0"/>
              </a:rPr>
              <a:t>Heat energy</a:t>
            </a:r>
          </a:p>
          <a:p>
            <a:pPr marL="0" indent="0" algn="ctr" eaLnBrk="1" hangingPunct="1">
              <a:buFontTx/>
              <a:buChar char="o"/>
            </a:pPr>
            <a:endParaRPr lang="en-US" sz="800" smtClean="0">
              <a:latin typeface="Berlin Sans FB Demi" pitchFamily="34" charset="0"/>
            </a:endParaRPr>
          </a:p>
          <a:p>
            <a:pPr marL="0" indent="0" algn="ctr" eaLnBrk="1" hangingPunct="1">
              <a:buFontTx/>
              <a:buChar char="o"/>
            </a:pPr>
            <a:r>
              <a:rPr lang="en-US" sz="3200" smtClean="0">
                <a:latin typeface="Berlin Sans FB Demi" pitchFamily="34" charset="0"/>
              </a:rPr>
              <a:t> </a:t>
            </a:r>
            <a:r>
              <a:rPr lang="en-US" sz="3600" smtClean="0">
                <a:solidFill>
                  <a:srgbClr val="FF0000"/>
                </a:solidFill>
                <a:latin typeface="Berlin Sans FB Demi" pitchFamily="34" charset="0"/>
              </a:rPr>
              <a:t>The heat energy of an object determines how active its atoms are. </a:t>
            </a:r>
          </a:p>
          <a:p>
            <a:pPr marL="0" indent="0" algn="ctr" eaLnBrk="1" hangingPunct="1">
              <a:buFontTx/>
              <a:buNone/>
            </a:pPr>
            <a:endParaRPr lang="en-US" sz="900" smtClean="0">
              <a:latin typeface="Berlin Sans FB Demi" pitchFamily="34" charset="0"/>
            </a:endParaRPr>
          </a:p>
          <a:p>
            <a:pPr marL="0" indent="0" algn="ctr" eaLnBrk="1" hangingPunct="1">
              <a:buFontTx/>
              <a:buNone/>
            </a:pPr>
            <a:r>
              <a:rPr lang="en-US" sz="3200" smtClean="0">
                <a:solidFill>
                  <a:srgbClr val="660066"/>
                </a:solidFill>
                <a:latin typeface="Berlin Sans FB Demi" pitchFamily="34" charset="0"/>
              </a:rPr>
              <a:t>A </a:t>
            </a:r>
            <a:r>
              <a:rPr lang="en-US" sz="3200" smtClean="0">
                <a:solidFill>
                  <a:srgbClr val="FFC000"/>
                </a:solidFill>
                <a:latin typeface="Berlin Sans FB Demi" pitchFamily="34" charset="0"/>
              </a:rPr>
              <a:t>hot object </a:t>
            </a:r>
            <a:r>
              <a:rPr lang="en-US" sz="3200" smtClean="0">
                <a:solidFill>
                  <a:srgbClr val="660066"/>
                </a:solidFill>
                <a:latin typeface="Berlin Sans FB Demi" pitchFamily="34" charset="0"/>
              </a:rPr>
              <a:t>is one whose atoms and molecules are excited and show rapid movement.</a:t>
            </a:r>
          </a:p>
          <a:p>
            <a:pPr marL="0" indent="0" algn="ctr" eaLnBrk="1" hangingPunct="1">
              <a:buFontTx/>
              <a:buNone/>
            </a:pPr>
            <a:endParaRPr lang="en-US" sz="800" smtClean="0">
              <a:solidFill>
                <a:srgbClr val="660066"/>
              </a:solidFill>
              <a:latin typeface="Berlin Sans FB Demi" pitchFamily="34" charset="0"/>
            </a:endParaRPr>
          </a:p>
          <a:p>
            <a:pPr marL="0" indent="0" algn="ctr" eaLnBrk="1" hangingPunct="1">
              <a:buFontTx/>
              <a:buNone/>
            </a:pPr>
            <a:r>
              <a:rPr lang="en-US" sz="3200" smtClean="0">
                <a:solidFill>
                  <a:srgbClr val="660066"/>
                </a:solidFill>
                <a:latin typeface="Berlin Sans FB Demi" pitchFamily="34" charset="0"/>
              </a:rPr>
              <a:t> A </a:t>
            </a:r>
            <a:r>
              <a:rPr lang="en-US" sz="3200" smtClean="0">
                <a:solidFill>
                  <a:srgbClr val="00B0F0"/>
                </a:solidFill>
                <a:latin typeface="Berlin Sans FB Demi" pitchFamily="34" charset="0"/>
              </a:rPr>
              <a:t>cooler object's </a:t>
            </a:r>
            <a:r>
              <a:rPr lang="en-US" sz="3200" smtClean="0">
                <a:solidFill>
                  <a:srgbClr val="660066"/>
                </a:solidFill>
                <a:latin typeface="Berlin Sans FB Demi" pitchFamily="34" charset="0"/>
              </a:rPr>
              <a:t>molecules and atoms will show less movement. </a:t>
            </a:r>
            <a:endParaRPr lang="en-US" smtClean="0">
              <a:solidFill>
                <a:srgbClr val="660066"/>
              </a:solidFill>
              <a:latin typeface="Berlin Sans FB Demi" pitchFamily="34" charset="0"/>
            </a:endParaRPr>
          </a:p>
        </p:txBody>
      </p:sp>
      <p:pic>
        <p:nvPicPr>
          <p:cNvPr id="118790" name="Picture 6" descr="Thermal3"/>
          <p:cNvPicPr>
            <a:picLocks noChangeAspect="1" noChangeArrowheads="1"/>
          </p:cNvPicPr>
          <p:nvPr/>
        </p:nvPicPr>
        <p:blipFill>
          <a:blip r:embed="rId3"/>
          <a:srcRect/>
          <a:stretch>
            <a:fillRect/>
          </a:stretch>
        </p:blipFill>
        <p:spPr bwMode="auto">
          <a:xfrm>
            <a:off x="0" y="990600"/>
            <a:ext cx="3048000" cy="2570163"/>
          </a:xfrm>
          <a:prstGeom prst="rect">
            <a:avLst/>
          </a:prstGeom>
          <a:noFill/>
          <a:ln w="9525">
            <a:noFill/>
            <a:miter lim="800000"/>
            <a:headEnd/>
            <a:tailEnd/>
          </a:ln>
        </p:spPr>
      </p:pic>
      <p:pic>
        <p:nvPicPr>
          <p:cNvPr id="118791" name="Picture 7" descr="Thermal4"/>
          <p:cNvPicPr>
            <a:picLocks noChangeAspect="1" noChangeArrowheads="1"/>
          </p:cNvPicPr>
          <p:nvPr/>
        </p:nvPicPr>
        <p:blipFill>
          <a:blip r:embed="rId4"/>
          <a:srcRect/>
          <a:stretch>
            <a:fillRect/>
          </a:stretch>
        </p:blipFill>
        <p:spPr bwMode="auto">
          <a:xfrm>
            <a:off x="0" y="3657600"/>
            <a:ext cx="2971800" cy="2755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3.wav"/>
                                        </p:tgtEl>
                                      </p:cMediaNode>
                                    </p:audio>
                                  </p:sub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18790"/>
                                        </p:tgtEl>
                                        <p:attrNameLst>
                                          <p:attrName>style.visibility</p:attrName>
                                        </p:attrNameLst>
                                      </p:cBhvr>
                                      <p:to>
                                        <p:strVal val="visible"/>
                                      </p:to>
                                    </p:set>
                                    <p:animScale>
                                      <p:cBhvr>
                                        <p:cTn id="17"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8790"/>
                                        </p:tgtEl>
                                        <p:attrNameLst>
                                          <p:attrName>ppt_x</p:attrName>
                                          <p:attrName>ppt_y</p:attrName>
                                        </p:attrNameLst>
                                      </p:cBhvr>
                                    </p:animMotion>
                                    <p:animEffect transition="in" filter="fade">
                                      <p:cBhvr>
                                        <p:cTn id="19" dur="1000"/>
                                        <p:tgtEl>
                                          <p:spTgt spid="118790"/>
                                        </p:tgtEl>
                                      </p:cBhvr>
                                    </p:animEffect>
                                  </p:childTnLst>
                                </p:cTn>
                              </p:par>
                            </p:childTnLst>
                          </p:cTn>
                        </p:par>
                        <p:par>
                          <p:cTn id="20" fill="hold">
                            <p:stCondLst>
                              <p:cond delay="1000"/>
                            </p:stCondLst>
                            <p:childTnLst>
                              <p:par>
                                <p:cTn id="21" presetID="15" presetClass="entr" presetSubtype="0" fill="hold" nodeType="afterEffect">
                                  <p:stCondLst>
                                    <p:cond delay="0"/>
                                  </p:stCondLst>
                                  <p:childTnLst>
                                    <p:set>
                                      <p:cBhvr>
                                        <p:cTn id="22" dur="1" fill="hold">
                                          <p:stCondLst>
                                            <p:cond delay="0"/>
                                          </p:stCondLst>
                                        </p:cTn>
                                        <p:tgtEl>
                                          <p:spTgt spid="118791"/>
                                        </p:tgtEl>
                                        <p:attrNameLst>
                                          <p:attrName>style.visibility</p:attrName>
                                        </p:attrNameLst>
                                      </p:cBhvr>
                                      <p:to>
                                        <p:strVal val="visible"/>
                                      </p:to>
                                    </p:set>
                                    <p:anim calcmode="lin" valueType="num">
                                      <p:cBhvr>
                                        <p:cTn id="23" dur="1000" fill="hold"/>
                                        <p:tgtEl>
                                          <p:spTgt spid="118791"/>
                                        </p:tgtEl>
                                        <p:attrNameLst>
                                          <p:attrName>ppt_w</p:attrName>
                                        </p:attrNameLst>
                                      </p:cBhvr>
                                      <p:tavLst>
                                        <p:tav tm="0">
                                          <p:val>
                                            <p:fltVal val="0"/>
                                          </p:val>
                                        </p:tav>
                                        <p:tav tm="100000">
                                          <p:val>
                                            <p:strVal val="#ppt_w"/>
                                          </p:val>
                                        </p:tav>
                                      </p:tavLst>
                                    </p:anim>
                                    <p:anim calcmode="lin" valueType="num">
                                      <p:cBhvr>
                                        <p:cTn id="24" dur="1000" fill="hold"/>
                                        <p:tgtEl>
                                          <p:spTgt spid="118791"/>
                                        </p:tgtEl>
                                        <p:attrNameLst>
                                          <p:attrName>ppt_h</p:attrName>
                                        </p:attrNameLst>
                                      </p:cBhvr>
                                      <p:tavLst>
                                        <p:tav tm="0">
                                          <p:val>
                                            <p:fltVal val="0"/>
                                          </p:val>
                                        </p:tav>
                                        <p:tav tm="100000">
                                          <p:val>
                                            <p:strVal val="#ppt_h"/>
                                          </p:val>
                                        </p:tav>
                                      </p:tavLst>
                                    </p:anim>
                                    <p:anim calcmode="lin" valueType="num">
                                      <p:cBhvr>
                                        <p:cTn id="25"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118788">
                                            <p:txEl>
                                              <p:pRg st="0" end="0"/>
                                            </p:txEl>
                                          </p:spTgt>
                                        </p:tgtEl>
                                        <p:attrNameLst>
                                          <p:attrName>style.visibility</p:attrName>
                                        </p:attrNameLst>
                                      </p:cBhvr>
                                      <p:to>
                                        <p:strVal val="visible"/>
                                      </p:to>
                                    </p:set>
                                    <p:anim calcmode="lin" valueType="num">
                                      <p:cBhvr>
                                        <p:cTn id="30" dur="1000" fill="hold"/>
                                        <p:tgtEl>
                                          <p:spTgt spid="118788">
                                            <p:txEl>
                                              <p:pRg st="0" end="0"/>
                                            </p:txEl>
                                          </p:spTgt>
                                        </p:tgtEl>
                                        <p:attrNameLst>
                                          <p:attrName>ppt_w</p:attrName>
                                        </p:attrNameLst>
                                      </p:cBhvr>
                                      <p:tavLst>
                                        <p:tav tm="0">
                                          <p:val>
                                            <p:strVal val="#ppt_w+.3"/>
                                          </p:val>
                                        </p:tav>
                                        <p:tav tm="100000">
                                          <p:val>
                                            <p:strVal val="#ppt_w"/>
                                          </p:val>
                                        </p:tav>
                                      </p:tavLst>
                                    </p:anim>
                                    <p:anim calcmode="lin" valueType="num">
                                      <p:cBhvr>
                                        <p:cTn id="31" dur="1000" fill="hold"/>
                                        <p:tgtEl>
                                          <p:spTgt spid="118788">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18788">
                                            <p:txEl>
                                              <p:pRg st="0" end="0"/>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8788">
                                            <p:txEl>
                                              <p:pRg st="2" end="2"/>
                                            </p:txEl>
                                          </p:spTgt>
                                        </p:tgtEl>
                                        <p:attrNameLst>
                                          <p:attrName>style.visibility</p:attrName>
                                        </p:attrNameLst>
                                      </p:cBhvr>
                                      <p:to>
                                        <p:strVal val="visible"/>
                                      </p:to>
                                    </p:set>
                                    <p:anim calcmode="lin" valueType="num">
                                      <p:cBhvr>
                                        <p:cTn id="35" dur="1000" fill="hold"/>
                                        <p:tgtEl>
                                          <p:spTgt spid="118788">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118788">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18788">
                                            <p:txEl>
                                              <p:pRg st="2" end="2"/>
                                            </p:txEl>
                                          </p:spTgt>
                                        </p:tgtEl>
                                      </p:cBhvr>
                                    </p:animEffect>
                                  </p:childTnLst>
                                </p:cTn>
                              </p:par>
                            </p:childTnLst>
                          </p:cTn>
                        </p:par>
                        <p:par>
                          <p:cTn id="38" fill="hold">
                            <p:stCondLst>
                              <p:cond delay="3000"/>
                            </p:stCondLst>
                            <p:childTnLst>
                              <p:par>
                                <p:cTn id="39" presetID="50" presetClass="entr" presetSubtype="0" decel="100000" fill="hold" nodeType="afterEffect">
                                  <p:stCondLst>
                                    <p:cond delay="0"/>
                                  </p:stCondLst>
                                  <p:childTnLst>
                                    <p:set>
                                      <p:cBhvr>
                                        <p:cTn id="40" dur="1" fill="hold">
                                          <p:stCondLst>
                                            <p:cond delay="0"/>
                                          </p:stCondLst>
                                        </p:cTn>
                                        <p:tgtEl>
                                          <p:spTgt spid="118788">
                                            <p:txEl>
                                              <p:pRg st="4" end="4"/>
                                            </p:txEl>
                                          </p:spTgt>
                                        </p:tgtEl>
                                        <p:attrNameLst>
                                          <p:attrName>style.visibility</p:attrName>
                                        </p:attrNameLst>
                                      </p:cBhvr>
                                      <p:to>
                                        <p:strVal val="visible"/>
                                      </p:to>
                                    </p:set>
                                    <p:anim calcmode="lin" valueType="num">
                                      <p:cBhvr>
                                        <p:cTn id="41" dur="1000" fill="hold"/>
                                        <p:tgtEl>
                                          <p:spTgt spid="118788">
                                            <p:txEl>
                                              <p:pRg st="4" end="4"/>
                                            </p:txEl>
                                          </p:spTgt>
                                        </p:tgtEl>
                                        <p:attrNameLst>
                                          <p:attrName>ppt_w</p:attrName>
                                        </p:attrNameLst>
                                      </p:cBhvr>
                                      <p:tavLst>
                                        <p:tav tm="0">
                                          <p:val>
                                            <p:strVal val="#ppt_w+.3"/>
                                          </p:val>
                                        </p:tav>
                                        <p:tav tm="100000">
                                          <p:val>
                                            <p:strVal val="#ppt_w"/>
                                          </p:val>
                                        </p:tav>
                                      </p:tavLst>
                                    </p:anim>
                                    <p:anim calcmode="lin" valueType="num">
                                      <p:cBhvr>
                                        <p:cTn id="42" dur="1000" fill="hold"/>
                                        <p:tgtEl>
                                          <p:spTgt spid="118788">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118788">
                                            <p:txEl>
                                              <p:pRg st="4" end="4"/>
                                            </p:txEl>
                                          </p:spTgt>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18788">
                                            <p:txEl>
                                              <p:pRg st="6" end="6"/>
                                            </p:txEl>
                                          </p:spTgt>
                                        </p:tgtEl>
                                        <p:attrNameLst>
                                          <p:attrName>style.visibility</p:attrName>
                                        </p:attrNameLst>
                                      </p:cBhvr>
                                      <p:to>
                                        <p:strVal val="visible"/>
                                      </p:to>
                                    </p:set>
                                    <p:anim calcmode="lin" valueType="num">
                                      <p:cBhvr>
                                        <p:cTn id="46" dur="1000" fill="hold"/>
                                        <p:tgtEl>
                                          <p:spTgt spid="118788">
                                            <p:txEl>
                                              <p:pRg st="6" end="6"/>
                                            </p:txEl>
                                          </p:spTgt>
                                        </p:tgtEl>
                                        <p:attrNameLst>
                                          <p:attrName>ppt_w</p:attrName>
                                        </p:attrNameLst>
                                      </p:cBhvr>
                                      <p:tavLst>
                                        <p:tav tm="0">
                                          <p:val>
                                            <p:strVal val="#ppt_w+.3"/>
                                          </p:val>
                                        </p:tav>
                                        <p:tav tm="100000">
                                          <p:val>
                                            <p:strVal val="#ppt_w"/>
                                          </p:val>
                                        </p:tav>
                                      </p:tavLst>
                                    </p:anim>
                                    <p:anim calcmode="lin" valueType="num">
                                      <p:cBhvr>
                                        <p:cTn id="47" dur="1000" fill="hold"/>
                                        <p:tgtEl>
                                          <p:spTgt spid="118788">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1187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7313613" cy="1143000"/>
          </a:xfrm>
        </p:spPr>
        <p:txBody>
          <a:bodyPr/>
          <a:lstStyle/>
          <a:p>
            <a:pPr eaLnBrk="1" hangingPunct="1"/>
            <a:r>
              <a:rPr lang="en-US" smtClean="0">
                <a:latin typeface="Berlin Sans FB Demi" pitchFamily="34" charset="0"/>
              </a:rPr>
              <a:t>Electromagnetic Energy</a:t>
            </a:r>
          </a:p>
        </p:txBody>
      </p:sp>
      <p:sp>
        <p:nvSpPr>
          <p:cNvPr id="67587" name="Rectangle 3"/>
          <p:cNvSpPr>
            <a:spLocks noGrp="1" noChangeArrowheads="1"/>
          </p:cNvSpPr>
          <p:nvPr>
            <p:ph type="body" sz="half" idx="1"/>
          </p:nvPr>
        </p:nvSpPr>
        <p:spPr>
          <a:xfrm>
            <a:off x="685800" y="914400"/>
            <a:ext cx="4802188" cy="4114800"/>
          </a:xfrm>
        </p:spPr>
        <p:txBody>
          <a:bodyPr/>
          <a:lstStyle/>
          <a:p>
            <a:pPr eaLnBrk="1" hangingPunct="1"/>
            <a:r>
              <a:rPr lang="en-US" smtClean="0">
                <a:solidFill>
                  <a:srgbClr val="FF0000"/>
                </a:solidFill>
                <a:latin typeface="Berlin Sans FB Demi" pitchFamily="34" charset="0"/>
              </a:rPr>
              <a:t>Light energy</a:t>
            </a:r>
          </a:p>
          <a:p>
            <a:pPr eaLnBrk="1" hangingPunct="1">
              <a:buFont typeface="Arial" charset="0"/>
              <a:buNone/>
            </a:pPr>
            <a:endParaRPr lang="en-US" smtClean="0">
              <a:solidFill>
                <a:srgbClr val="FF0000"/>
              </a:solidFill>
              <a:latin typeface="Berlin Sans FB Demi" pitchFamily="34" charset="0"/>
            </a:endParaRPr>
          </a:p>
          <a:p>
            <a:pPr eaLnBrk="1" hangingPunct="1"/>
            <a:r>
              <a:rPr lang="en-US" smtClean="0">
                <a:latin typeface="Berlin Sans FB Demi" pitchFamily="34" charset="0"/>
              </a:rPr>
              <a:t>Each color of light (Roy G Bv) represents a different amount of electromagnetic energy.</a:t>
            </a:r>
          </a:p>
          <a:p>
            <a:pPr eaLnBrk="1" hangingPunct="1"/>
            <a:r>
              <a:rPr lang="en-US" smtClean="0">
                <a:solidFill>
                  <a:srgbClr val="FF0000"/>
                </a:solidFill>
                <a:latin typeface="Berlin Sans FB Demi" pitchFamily="34" charset="0"/>
              </a:rPr>
              <a:t>also carried by X-rays, radio waves, and laser light.</a:t>
            </a:r>
          </a:p>
        </p:txBody>
      </p:sp>
      <p:pic>
        <p:nvPicPr>
          <p:cNvPr id="18436" name="Picture 4" descr="j0346439"/>
          <p:cNvPicPr>
            <a:picLocks noGrp="1" noChangeAspect="1" noChangeArrowheads="1"/>
          </p:cNvPicPr>
          <p:nvPr>
            <p:ph sz="half" idx="2"/>
          </p:nvPr>
        </p:nvPicPr>
        <p:blipFill>
          <a:blip r:embed="rId2"/>
          <a:srcRect/>
          <a:stretch>
            <a:fillRect/>
          </a:stretch>
        </p:blipFill>
        <p:spPr>
          <a:xfrm>
            <a:off x="5632450" y="1752600"/>
            <a:ext cx="3054350" cy="304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anim calcmode="lin" valueType="num">
                                      <p:cBhvr additive="base">
                                        <p:cTn id="11"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758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anim calcmode="lin" valueType="num">
                                      <p:cBhvr additive="base">
                                        <p:cTn id="1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Berlin Sans FB Demi" pitchFamily="34" charset="0"/>
              </a:rPr>
              <a:t>Electromagnetic Energy</a:t>
            </a:r>
          </a:p>
        </p:txBody>
      </p:sp>
      <p:sp>
        <p:nvSpPr>
          <p:cNvPr id="19459" name="Rectangle 3"/>
          <p:cNvSpPr>
            <a:spLocks noGrp="1" noChangeArrowheads="1"/>
          </p:cNvSpPr>
          <p:nvPr>
            <p:ph type="body" sz="half" idx="1"/>
          </p:nvPr>
        </p:nvSpPr>
        <p:spPr>
          <a:xfrm>
            <a:off x="1370013" y="1827213"/>
            <a:ext cx="6783387" cy="2211387"/>
          </a:xfrm>
        </p:spPr>
        <p:txBody>
          <a:bodyPr/>
          <a:lstStyle/>
          <a:p>
            <a:pPr eaLnBrk="1" hangingPunct="1"/>
            <a:r>
              <a:rPr lang="en-US" smtClean="0">
                <a:latin typeface="Berlin Sans FB Demi" pitchFamily="34" charset="0"/>
              </a:rPr>
              <a:t>Power lines carry electromagnetic energy into your home in the form of electricity.</a:t>
            </a:r>
          </a:p>
        </p:txBody>
      </p:sp>
      <p:pic>
        <p:nvPicPr>
          <p:cNvPr id="19460" name="Picture 4" descr="j0254406"/>
          <p:cNvPicPr>
            <a:picLocks noGrp="1" noChangeAspect="1" noChangeArrowheads="1" noCrop="1"/>
          </p:cNvPicPr>
          <p:nvPr>
            <p:ph sz="half" idx="2"/>
          </p:nvPr>
        </p:nvPicPr>
        <p:blipFill>
          <a:blip r:embed="rId2"/>
          <a:srcRect/>
          <a:stretch>
            <a:fillRect/>
          </a:stretch>
        </p:blipFill>
        <p:spPr>
          <a:xfrm>
            <a:off x="2590800" y="4191000"/>
            <a:ext cx="4953000" cy="21240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0"/>
            <a:ext cx="7313613" cy="1143000"/>
          </a:xfrm>
        </p:spPr>
        <p:txBody>
          <a:bodyPr/>
          <a:lstStyle/>
          <a:p>
            <a:pPr eaLnBrk="1" hangingPunct="1"/>
            <a:r>
              <a:rPr lang="en-US" smtClean="0">
                <a:latin typeface="Berlin Sans FB Demi" pitchFamily="34" charset="0"/>
              </a:rPr>
              <a:t>Nuclear Energy</a:t>
            </a:r>
          </a:p>
        </p:txBody>
      </p:sp>
      <p:sp>
        <p:nvSpPr>
          <p:cNvPr id="20483" name="Rectangle 3"/>
          <p:cNvSpPr>
            <a:spLocks noGrp="1" noChangeArrowheads="1"/>
          </p:cNvSpPr>
          <p:nvPr>
            <p:ph type="body" sz="half" idx="1"/>
          </p:nvPr>
        </p:nvSpPr>
        <p:spPr>
          <a:xfrm>
            <a:off x="381000" y="1066800"/>
            <a:ext cx="3579813" cy="4114800"/>
          </a:xfrm>
        </p:spPr>
        <p:txBody>
          <a:bodyPr/>
          <a:lstStyle/>
          <a:p>
            <a:pPr eaLnBrk="1" hangingPunct="1"/>
            <a:r>
              <a:rPr lang="en-US" sz="3300" smtClean="0">
                <a:solidFill>
                  <a:srgbClr val="FF0000"/>
                </a:solidFill>
                <a:latin typeface="Berlin Sans FB Demi" pitchFamily="34" charset="0"/>
              </a:rPr>
              <a:t>The nucleus of an atom is the source of nuclear energy. </a:t>
            </a:r>
          </a:p>
          <a:p>
            <a:pPr eaLnBrk="1" hangingPunct="1">
              <a:buFont typeface="Arial" charset="0"/>
              <a:buNone/>
            </a:pPr>
            <a:endParaRPr lang="en-US" sz="3600" smtClean="0"/>
          </a:p>
          <a:p>
            <a:pPr eaLnBrk="1" hangingPunct="1"/>
            <a:endParaRPr lang="en-US" sz="3300" smtClean="0"/>
          </a:p>
          <a:p>
            <a:pPr eaLnBrk="1" hangingPunct="1">
              <a:buFont typeface="Wingdings" pitchFamily="2" charset="2"/>
              <a:buNone/>
            </a:pPr>
            <a:endParaRPr lang="en-US" sz="2500" smtClean="0"/>
          </a:p>
        </p:txBody>
      </p:sp>
      <p:pic>
        <p:nvPicPr>
          <p:cNvPr id="20484" name="Picture 7" descr="slide2"/>
          <p:cNvPicPr>
            <a:picLocks noGrp="1" noChangeAspect="1" noChangeArrowheads="1"/>
          </p:cNvPicPr>
          <p:nvPr>
            <p:ph sz="half" idx="2"/>
          </p:nvPr>
        </p:nvPicPr>
        <p:blipFill>
          <a:blip r:embed="rId2"/>
          <a:srcRect/>
          <a:stretch>
            <a:fillRect/>
          </a:stretch>
        </p:blipFill>
        <p:spPr>
          <a:xfrm>
            <a:off x="228600" y="3505200"/>
            <a:ext cx="3087688" cy="2381250"/>
          </a:xfrm>
        </p:spPr>
      </p:pic>
      <p:pic>
        <p:nvPicPr>
          <p:cNvPr id="20485" name="Picture 4" descr="eit-304-sm"/>
          <p:cNvPicPr>
            <a:picLocks noChangeAspect="1" noChangeArrowheads="1"/>
          </p:cNvPicPr>
          <p:nvPr/>
        </p:nvPicPr>
        <p:blipFill>
          <a:blip r:embed="rId3"/>
          <a:srcRect/>
          <a:stretch>
            <a:fillRect/>
          </a:stretch>
        </p:blipFill>
        <p:spPr bwMode="auto">
          <a:xfrm>
            <a:off x="5105400" y="1219200"/>
            <a:ext cx="2971800" cy="3030538"/>
          </a:xfrm>
          <a:prstGeom prst="rect">
            <a:avLst/>
          </a:prstGeom>
          <a:noFill/>
          <a:ln w="9525">
            <a:noFill/>
            <a:miter lim="800000"/>
            <a:headEnd/>
            <a:tailEnd/>
          </a:ln>
        </p:spPr>
      </p:pic>
      <p:sp>
        <p:nvSpPr>
          <p:cNvPr id="20486" name="TextBox 5"/>
          <p:cNvSpPr txBox="1">
            <a:spLocks noChangeArrowheads="1"/>
          </p:cNvSpPr>
          <p:nvPr/>
        </p:nvSpPr>
        <p:spPr bwMode="auto">
          <a:xfrm>
            <a:off x="4114800" y="4572000"/>
            <a:ext cx="4572000" cy="1570038"/>
          </a:xfrm>
          <a:prstGeom prst="rect">
            <a:avLst/>
          </a:prstGeom>
          <a:noFill/>
          <a:ln w="9525">
            <a:noFill/>
            <a:miter lim="800000"/>
            <a:headEnd/>
            <a:tailEnd/>
          </a:ln>
        </p:spPr>
        <p:txBody>
          <a:bodyPr>
            <a:spAutoFit/>
          </a:bodyPr>
          <a:lstStyle/>
          <a:p>
            <a:r>
              <a:rPr lang="en-US" sz="3200" dirty="0">
                <a:latin typeface="Berlin Sans FB Demi" pitchFamily="34" charset="0"/>
              </a:rPr>
              <a:t>The sun’s energy is produced from nuclear </a:t>
            </a:r>
            <a:r>
              <a:rPr lang="en-US" sz="3200" dirty="0" smtClean="0">
                <a:latin typeface="Berlin Sans FB Demi" pitchFamily="34" charset="0"/>
              </a:rPr>
              <a:t>energy</a:t>
            </a:r>
            <a:endParaRPr lang="en-US" sz="3200" dirty="0">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b="1" smtClean="0">
                <a:latin typeface="Berlin Sans FB Demi" pitchFamily="34" charset="0"/>
              </a:rPr>
              <a:t>What is Electrical Energy?</a:t>
            </a:r>
          </a:p>
        </p:txBody>
      </p:sp>
      <p:sp>
        <p:nvSpPr>
          <p:cNvPr id="119812" name="Rectangle 4"/>
          <p:cNvSpPr>
            <a:spLocks noGrp="1" noChangeArrowheads="1"/>
          </p:cNvSpPr>
          <p:nvPr>
            <p:ph type="body" sz="half" idx="2"/>
          </p:nvPr>
        </p:nvSpPr>
        <p:spPr>
          <a:xfrm>
            <a:off x="228600" y="1447800"/>
            <a:ext cx="4724400" cy="5105400"/>
          </a:xfrm>
        </p:spPr>
        <p:txBody>
          <a:bodyPr/>
          <a:lstStyle/>
          <a:p>
            <a:pPr marL="0" indent="0" algn="ctr" eaLnBrk="1" hangingPunct="1">
              <a:buFontTx/>
              <a:buChar char="o"/>
            </a:pPr>
            <a:r>
              <a:rPr lang="en-US" sz="4000" smtClean="0">
                <a:latin typeface="Berlin Sans FB Demi" pitchFamily="34" charset="0"/>
              </a:rPr>
              <a:t> </a:t>
            </a:r>
            <a:r>
              <a:rPr lang="en-US" sz="3600" smtClean="0">
                <a:solidFill>
                  <a:srgbClr val="FF0000"/>
                </a:solidFill>
                <a:latin typeface="Berlin Sans FB Demi" pitchFamily="34" charset="0"/>
              </a:rPr>
              <a:t>Energy caused by    the movement of electrons</a:t>
            </a:r>
          </a:p>
          <a:p>
            <a:pPr marL="0" indent="0" algn="ctr" eaLnBrk="1" hangingPunct="1">
              <a:buFontTx/>
              <a:buChar char="o"/>
            </a:pPr>
            <a:endParaRPr lang="en-US" sz="1200" smtClean="0">
              <a:latin typeface="Berlin Sans FB Demi" pitchFamily="34" charset="0"/>
            </a:endParaRPr>
          </a:p>
          <a:p>
            <a:pPr marL="0" indent="0" algn="ctr" eaLnBrk="1" hangingPunct="1">
              <a:buFontTx/>
              <a:buChar char="o"/>
            </a:pPr>
            <a:r>
              <a:rPr lang="en-US" sz="3600" smtClean="0">
                <a:latin typeface="Berlin Sans FB Demi" pitchFamily="34" charset="0"/>
              </a:rPr>
              <a:t> Easily transported through power lines and converted into other forms of energy</a:t>
            </a:r>
          </a:p>
          <a:p>
            <a:pPr marL="0" indent="0" algn="ctr" eaLnBrk="1" hangingPunct="1">
              <a:buFont typeface="Arial" charset="0"/>
              <a:buNone/>
            </a:pPr>
            <a:endParaRPr lang="en-US" sz="3600" smtClean="0">
              <a:latin typeface="Berlin Sans FB Demi" pitchFamily="34" charset="0"/>
            </a:endParaRPr>
          </a:p>
        </p:txBody>
      </p:sp>
      <p:pic>
        <p:nvPicPr>
          <p:cNvPr id="119815" name="Picture 7" descr="Electric2"/>
          <p:cNvPicPr>
            <a:picLocks noChangeAspect="1" noChangeArrowheads="1"/>
          </p:cNvPicPr>
          <p:nvPr/>
        </p:nvPicPr>
        <p:blipFill>
          <a:blip r:embed="rId3"/>
          <a:srcRect/>
          <a:stretch>
            <a:fillRect/>
          </a:stretch>
        </p:blipFill>
        <p:spPr bwMode="auto">
          <a:xfrm>
            <a:off x="5029200" y="1752600"/>
            <a:ext cx="3962400" cy="434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19815"/>
                                        </p:tgtEl>
                                        <p:attrNameLst>
                                          <p:attrName>style.visibility</p:attrName>
                                        </p:attrNameLst>
                                      </p:cBhvr>
                                      <p:to>
                                        <p:strVal val="visible"/>
                                      </p:to>
                                    </p:set>
                                    <p:anim calcmode="lin" valueType="num">
                                      <p:cBhvr>
                                        <p:cTn id="17" dur="1000" fill="hold"/>
                                        <p:tgtEl>
                                          <p:spTgt spid="119815"/>
                                        </p:tgtEl>
                                        <p:attrNameLst>
                                          <p:attrName>ppt_w</p:attrName>
                                        </p:attrNameLst>
                                      </p:cBhvr>
                                      <p:tavLst>
                                        <p:tav tm="0">
                                          <p:val>
                                            <p:fltVal val="0"/>
                                          </p:val>
                                        </p:tav>
                                        <p:tav tm="100000">
                                          <p:val>
                                            <p:strVal val="#ppt_w"/>
                                          </p:val>
                                        </p:tav>
                                      </p:tavLst>
                                    </p:anim>
                                    <p:anim calcmode="lin" valueType="num">
                                      <p:cBhvr>
                                        <p:cTn id="18" dur="1000" fill="hold"/>
                                        <p:tgtEl>
                                          <p:spTgt spid="119815"/>
                                        </p:tgtEl>
                                        <p:attrNameLst>
                                          <p:attrName>ppt_h</p:attrName>
                                        </p:attrNameLst>
                                      </p:cBhvr>
                                      <p:tavLst>
                                        <p:tav tm="0">
                                          <p:val>
                                            <p:fltVal val="0"/>
                                          </p:val>
                                        </p:tav>
                                        <p:tav tm="100000">
                                          <p:val>
                                            <p:strVal val="#ppt_h"/>
                                          </p:val>
                                        </p:tav>
                                      </p:tavLst>
                                    </p:anim>
                                    <p:anim calcmode="lin" valueType="num">
                                      <p:cBhvr>
                                        <p:cTn id="19"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par>
                          <p:cTn id="27" fill="hold">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119812">
                                            <p:txEl>
                                              <p:pRg st="2" end="2"/>
                                            </p:txEl>
                                          </p:spTgt>
                                        </p:tgtEl>
                                        <p:attrNameLst>
                                          <p:attrName>style.visibility</p:attrName>
                                        </p:attrNameLst>
                                      </p:cBhvr>
                                      <p:to>
                                        <p:strVal val="visible"/>
                                      </p:to>
                                    </p:set>
                                    <p:anim calcmode="lin" valueType="num">
                                      <p:cBhvr>
                                        <p:cTn id="30" dur="1000" fill="hold"/>
                                        <p:tgtEl>
                                          <p:spTgt spid="119812">
                                            <p:txEl>
                                              <p:pRg st="2" end="2"/>
                                            </p:txEl>
                                          </p:spTgt>
                                        </p:tgtEl>
                                        <p:attrNameLst>
                                          <p:attrName>ppt_w</p:attrName>
                                        </p:attrNameLst>
                                      </p:cBhvr>
                                      <p:tavLst>
                                        <p:tav tm="0">
                                          <p:val>
                                            <p:strVal val="#ppt_w+.3"/>
                                          </p:val>
                                        </p:tav>
                                        <p:tav tm="100000">
                                          <p:val>
                                            <p:strVal val="#ppt_w"/>
                                          </p:val>
                                        </p:tav>
                                      </p:tavLst>
                                    </p:anim>
                                    <p:anim calcmode="lin" valueType="num">
                                      <p:cBhvr>
                                        <p:cTn id="31" dur="1000" fill="hold"/>
                                        <p:tgtEl>
                                          <p:spTgt spid="119812">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1198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0"/>
            <a:ext cx="8229600" cy="1143000"/>
          </a:xfrm>
        </p:spPr>
        <p:txBody>
          <a:bodyPr/>
          <a:lstStyle/>
          <a:p>
            <a:pPr eaLnBrk="1" hangingPunct="1"/>
            <a:r>
              <a:rPr lang="en-US" smtClean="0">
                <a:latin typeface="Berlin Sans FB Demi" pitchFamily="34" charset="0"/>
              </a:rPr>
              <a:t>Electrical Energy at work</a:t>
            </a:r>
          </a:p>
        </p:txBody>
      </p:sp>
      <p:sp>
        <p:nvSpPr>
          <p:cNvPr id="3" name="Content Placeholder 2"/>
          <p:cNvSpPr>
            <a:spLocks noGrp="1"/>
          </p:cNvSpPr>
          <p:nvPr>
            <p:ph sz="half" idx="1"/>
          </p:nvPr>
        </p:nvSpPr>
        <p:spPr>
          <a:xfrm>
            <a:off x="457200" y="1066800"/>
            <a:ext cx="8153400" cy="4953000"/>
          </a:xfrm>
        </p:spPr>
        <p:txBody>
          <a:bodyPr>
            <a:normAutofit/>
          </a:bodyPr>
          <a:lstStyle/>
          <a:p>
            <a:pPr eaLnBrk="1" hangingPunct="1"/>
            <a:r>
              <a:rPr lang="en-US" sz="3600" dirty="0" smtClean="0">
                <a:latin typeface="Berlin Sans FB" pitchFamily="34" charset="0"/>
              </a:rPr>
              <a:t>Batteries </a:t>
            </a:r>
            <a:r>
              <a:rPr lang="en-US" sz="3600" u="sng" dirty="0" smtClean="0">
                <a:solidFill>
                  <a:srgbClr val="FF0000"/>
                </a:solidFill>
                <a:latin typeface="Berlin Sans FB" pitchFamily="34" charset="0"/>
              </a:rPr>
              <a:t>store  </a:t>
            </a:r>
            <a:r>
              <a:rPr lang="en-US" sz="3600" dirty="0" smtClean="0">
                <a:latin typeface="Berlin Sans FB" pitchFamily="34" charset="0"/>
              </a:rPr>
              <a:t>chemical energy and </a:t>
            </a:r>
            <a:r>
              <a:rPr lang="en-US" sz="3600" u="sng" dirty="0" smtClean="0">
                <a:solidFill>
                  <a:srgbClr val="FF0000"/>
                </a:solidFill>
                <a:latin typeface="Berlin Sans FB" pitchFamily="34" charset="0"/>
              </a:rPr>
              <a:t>transfer </a:t>
            </a:r>
            <a:r>
              <a:rPr lang="en-US" sz="3600" dirty="0" smtClean="0">
                <a:latin typeface="Berlin Sans FB" pitchFamily="34" charset="0"/>
              </a:rPr>
              <a:t>it to components in an electrical circuit. </a:t>
            </a:r>
          </a:p>
          <a:p>
            <a:pPr eaLnBrk="1" hangingPunct="1"/>
            <a:r>
              <a:rPr lang="en-US" sz="3600" dirty="0" smtClean="0">
                <a:latin typeface="Berlin Sans FB" pitchFamily="34" charset="0"/>
              </a:rPr>
              <a:t>This chemical energy is converted into </a:t>
            </a:r>
            <a:r>
              <a:rPr lang="en-US" sz="3600" u="sng" dirty="0" smtClean="0">
                <a:solidFill>
                  <a:srgbClr val="FF0000"/>
                </a:solidFill>
                <a:latin typeface="Berlin Sans FB" pitchFamily="34" charset="0"/>
              </a:rPr>
              <a:t>electrical energy</a:t>
            </a:r>
            <a:r>
              <a:rPr lang="en-US" sz="3600" dirty="0" smtClean="0">
                <a:latin typeface="Berlin Sans FB" pitchFamily="34" charset="0"/>
              </a:rPr>
              <a:t>. </a:t>
            </a:r>
          </a:p>
          <a:p>
            <a:pPr eaLnBrk="1" hangingPunct="1"/>
            <a:r>
              <a:rPr lang="en-US" sz="3600" dirty="0" smtClean="0">
                <a:latin typeface="Berlin Sans FB" pitchFamily="34" charset="0"/>
              </a:rPr>
              <a:t>Circuits have to have a </a:t>
            </a:r>
            <a:r>
              <a:rPr lang="en-US" sz="3600" u="sng" dirty="0" smtClean="0">
                <a:solidFill>
                  <a:srgbClr val="FF0000"/>
                </a:solidFill>
                <a:latin typeface="Berlin Sans FB" pitchFamily="34" charset="0"/>
              </a:rPr>
              <a:t>complete loop </a:t>
            </a:r>
            <a:r>
              <a:rPr lang="en-US" sz="3600" dirty="0" smtClean="0">
                <a:latin typeface="Berlin Sans FB" pitchFamily="34" charset="0"/>
              </a:rPr>
              <a:t>for an electrical current to pass through. </a:t>
            </a:r>
          </a:p>
          <a:p>
            <a:pPr eaLnBrk="1" hangingPunct="1">
              <a:buNone/>
            </a:pPr>
            <a:r>
              <a:rPr lang="en-US" sz="3200" dirty="0" smtClean="0">
                <a:solidFill>
                  <a:srgbClr val="7030A0"/>
                </a:solidFill>
                <a:latin typeface="Berlin Sans FB" pitchFamily="34" charset="0"/>
              </a:rPr>
              <a:t>*demonstration</a:t>
            </a:r>
            <a:endParaRPr lang="en-US" sz="3200" dirty="0" smtClean="0">
              <a:solidFill>
                <a:srgbClr val="7030A0"/>
              </a:solidFill>
              <a:latin typeface="Berlin Sans FB" pitchFamily="34" charset="0"/>
            </a:endParaRPr>
          </a:p>
          <a:p>
            <a:pPr eaLnBrk="1" hangingPunct="1"/>
            <a:endParaRPr lang="en-US" dirty="0" smtClean="0"/>
          </a:p>
        </p:txBody>
      </p:sp>
      <p:pic>
        <p:nvPicPr>
          <p:cNvPr id="22532" name="Picture 4" descr="electric_circuit.gif"/>
          <p:cNvPicPr>
            <a:picLocks noChangeAspect="1"/>
          </p:cNvPicPr>
          <p:nvPr/>
        </p:nvPicPr>
        <p:blipFill>
          <a:blip r:embed="rId2"/>
          <a:srcRect/>
          <a:stretch>
            <a:fillRect/>
          </a:stretch>
        </p:blipFill>
        <p:spPr bwMode="auto">
          <a:xfrm>
            <a:off x="5980042" y="5181600"/>
            <a:ext cx="247815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838200" y="0"/>
            <a:ext cx="7313613" cy="1143000"/>
          </a:xfrm>
        </p:spPr>
        <p:txBody>
          <a:bodyPr/>
          <a:lstStyle/>
          <a:p>
            <a:pPr eaLnBrk="1" hangingPunct="1"/>
            <a:r>
              <a:rPr lang="en-US" b="1" smtClean="0">
                <a:latin typeface="Berlin Sans FB Demi" pitchFamily="34" charset="0"/>
              </a:rPr>
              <a:t> </a:t>
            </a:r>
          </a:p>
        </p:txBody>
      </p:sp>
      <p:sp>
        <p:nvSpPr>
          <p:cNvPr id="132101" name="Rectangle 5"/>
          <p:cNvSpPr>
            <a:spLocks noGrp="1" noChangeArrowheads="1"/>
          </p:cNvSpPr>
          <p:nvPr>
            <p:ph type="body" sz="half" idx="1"/>
          </p:nvPr>
        </p:nvSpPr>
        <p:spPr>
          <a:xfrm>
            <a:off x="228600" y="838200"/>
            <a:ext cx="5257800" cy="5715000"/>
          </a:xfrm>
        </p:spPr>
        <p:txBody>
          <a:bodyPr/>
          <a:lstStyle/>
          <a:p>
            <a:pPr marL="0" indent="0" eaLnBrk="1" hangingPunct="1">
              <a:buFontTx/>
              <a:buNone/>
            </a:pPr>
            <a:r>
              <a:rPr lang="en-US" sz="3600" smtClean="0">
                <a:latin typeface="Berlin Sans FB Demi" pitchFamily="34" charset="0"/>
              </a:rPr>
              <a:t>What type of energy cooks food in a microwave oven?</a:t>
            </a:r>
          </a:p>
          <a:p>
            <a:pPr marL="0" indent="0" algn="ctr" eaLnBrk="1" hangingPunct="1">
              <a:buFontTx/>
              <a:buNone/>
            </a:pPr>
            <a:r>
              <a:rPr lang="en-US" sz="3600" smtClean="0">
                <a:solidFill>
                  <a:srgbClr val="660066"/>
                </a:solidFill>
                <a:latin typeface="Berlin Sans FB Demi" pitchFamily="34" charset="0"/>
              </a:rPr>
              <a:t>ELECTROMAGNETIC ENERGY</a:t>
            </a:r>
          </a:p>
          <a:p>
            <a:pPr marL="0" indent="0" algn="ctr" eaLnBrk="1" hangingPunct="1">
              <a:buFontTx/>
              <a:buNone/>
            </a:pPr>
            <a:endParaRPr lang="en-US" sz="1200" smtClean="0">
              <a:solidFill>
                <a:srgbClr val="660066"/>
              </a:solidFill>
              <a:latin typeface="Berlin Sans FB Demi" pitchFamily="34" charset="0"/>
            </a:endParaRPr>
          </a:p>
          <a:p>
            <a:pPr marL="0" indent="0" eaLnBrk="1" hangingPunct="1">
              <a:buFontTx/>
              <a:buNone/>
            </a:pPr>
            <a:r>
              <a:rPr lang="en-US" sz="3600" smtClean="0">
                <a:latin typeface="Berlin Sans FB Demi" pitchFamily="34" charset="0"/>
              </a:rPr>
              <a:t>What type of energy is the spinning plate inside of a microwave oven?</a:t>
            </a:r>
          </a:p>
          <a:p>
            <a:pPr marL="0" indent="0" algn="ctr" eaLnBrk="1" hangingPunct="1">
              <a:buFontTx/>
              <a:buNone/>
            </a:pPr>
            <a:r>
              <a:rPr lang="en-US" sz="3600" smtClean="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srcRect/>
          <a:stretch>
            <a:fillRect/>
          </a:stretch>
        </p:blipFill>
        <p:spPr>
          <a:xfrm>
            <a:off x="5410200" y="914400"/>
            <a:ext cx="3505200" cy="2317750"/>
          </a:xfrm>
        </p:spPr>
      </p:pic>
      <p:pic>
        <p:nvPicPr>
          <p:cNvPr id="132105" name="Picture 9" descr="Emagenergy5"/>
          <p:cNvPicPr>
            <a:picLocks noGrp="1" noChangeAspect="1" noChangeArrowheads="1"/>
          </p:cNvPicPr>
          <p:nvPr>
            <p:ph sz="quarter" idx="3"/>
          </p:nvPr>
        </p:nvPicPr>
        <p:blipFill>
          <a:blip r:embed="rId5"/>
          <a:srcRect/>
          <a:stretch>
            <a:fillRect/>
          </a:stretch>
        </p:blipFill>
        <p:spPr>
          <a:xfrm>
            <a:off x="5638800" y="3614738"/>
            <a:ext cx="2971800" cy="281146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fade">
                                      <p:cBhvr>
                                        <p:cTn id="7" dur="800" decel="100000"/>
                                        <p:tgtEl>
                                          <p:spTgt spid="132100"/>
                                        </p:tgtEl>
                                      </p:cBhvr>
                                    </p:animEffect>
                                    <p:anim calcmode="lin" valueType="num">
                                      <p:cBhvr>
                                        <p:cTn id="8" dur="800" decel="100000" fill="hold"/>
                                        <p:tgtEl>
                                          <p:spTgt spid="132100"/>
                                        </p:tgtEl>
                                        <p:attrNameLst>
                                          <p:attrName>style.rotation</p:attrName>
                                        </p:attrNameLst>
                                      </p:cBhvr>
                                      <p:tavLst>
                                        <p:tav tm="0">
                                          <p:val>
                                            <p:fltVal val="-90"/>
                                          </p:val>
                                        </p:tav>
                                        <p:tav tm="100000">
                                          <p:val>
                                            <p:fltVal val="0"/>
                                          </p:val>
                                        </p:tav>
                                      </p:tavLst>
                                    </p:anim>
                                    <p:anim calcmode="lin" valueType="num">
                                      <p:cBhvr>
                                        <p:cTn id="9" dur="800" decel="100000" fill="hold"/>
                                        <p:tgtEl>
                                          <p:spTgt spid="132100"/>
                                        </p:tgtEl>
                                        <p:attrNameLst>
                                          <p:attrName>ppt_x</p:attrName>
                                        </p:attrNameLst>
                                      </p:cBhvr>
                                      <p:tavLst>
                                        <p:tav tm="0">
                                          <p:val>
                                            <p:strVal val="#ppt_x+0.4"/>
                                          </p:val>
                                        </p:tav>
                                        <p:tav tm="100000">
                                          <p:val>
                                            <p:strVal val="#ppt_x-0.05"/>
                                          </p:val>
                                        </p:tav>
                                      </p:tavLst>
                                    </p:anim>
                                    <p:anim calcmode="lin" valueType="num">
                                      <p:cBhvr>
                                        <p:cTn id="10" dur="800" decel="100000" fill="hold"/>
                                        <p:tgtEl>
                                          <p:spTgt spid="1321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21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210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oh_no.wav"/>
                                        </p:tgtEl>
                                      </p:cMediaNode>
                                    </p:audio>
                                  </p:sub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32101">
                                            <p:txEl>
                                              <p:pRg st="0" end="0"/>
                                            </p:txEl>
                                          </p:spTgt>
                                        </p:tgtEl>
                                        <p:attrNameLst>
                                          <p:attrName>style.visibility</p:attrName>
                                        </p:attrNameLst>
                                      </p:cBhvr>
                                      <p:to>
                                        <p:strVal val="visible"/>
                                      </p:to>
                                    </p:set>
                                    <p:anim calcmode="lin" valueType="num">
                                      <p:cBhvr>
                                        <p:cTn id="16"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32101">
                                            <p:txEl>
                                              <p:pRg st="0" end="0"/>
                                            </p:txEl>
                                          </p:spTgt>
                                        </p:tgtEl>
                                      </p:cBhvr>
                                    </p:animEffect>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132104"/>
                                        </p:tgtEl>
                                        <p:attrNameLst>
                                          <p:attrName>style.visibility</p:attrName>
                                        </p:attrNameLst>
                                      </p:cBhvr>
                                      <p:to>
                                        <p:strVal val="visible"/>
                                      </p:to>
                                    </p:set>
                                    <p:animEffect transition="in" filter="fade">
                                      <p:cBhvr>
                                        <p:cTn id="22" dur="2000"/>
                                        <p:tgtEl>
                                          <p:spTgt spid="132104"/>
                                        </p:tgtEl>
                                      </p:cBhvr>
                                    </p:animEffect>
                                    <p:anim calcmode="lin" valueType="num">
                                      <p:cBhvr>
                                        <p:cTn id="23" dur="2000" fill="hold"/>
                                        <p:tgtEl>
                                          <p:spTgt spid="132104"/>
                                        </p:tgtEl>
                                        <p:attrNameLst>
                                          <p:attrName>style.rotation</p:attrName>
                                        </p:attrNameLst>
                                      </p:cBhvr>
                                      <p:tavLst>
                                        <p:tav tm="0">
                                          <p:val>
                                            <p:fltVal val="720"/>
                                          </p:val>
                                        </p:tav>
                                        <p:tav tm="100000">
                                          <p:val>
                                            <p:fltVal val="0"/>
                                          </p:val>
                                        </p:tav>
                                      </p:tavLst>
                                    </p:anim>
                                    <p:anim calcmode="lin" valueType="num">
                                      <p:cBhvr>
                                        <p:cTn id="24" dur="2000" fill="hold"/>
                                        <p:tgtEl>
                                          <p:spTgt spid="132104"/>
                                        </p:tgtEl>
                                        <p:attrNameLst>
                                          <p:attrName>ppt_h</p:attrName>
                                        </p:attrNameLst>
                                      </p:cBhvr>
                                      <p:tavLst>
                                        <p:tav tm="0">
                                          <p:val>
                                            <p:fltVal val="0"/>
                                          </p:val>
                                        </p:tav>
                                        <p:tav tm="100000">
                                          <p:val>
                                            <p:strVal val="#ppt_h"/>
                                          </p:val>
                                        </p:tav>
                                      </p:tavLst>
                                    </p:anim>
                                    <p:anim calcmode="lin" valueType="num">
                                      <p:cBhvr>
                                        <p:cTn id="25" dur="2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2101">
                                            <p:txEl>
                                              <p:pRg st="1" end="1"/>
                                            </p:txEl>
                                          </p:spTgt>
                                        </p:tgtEl>
                                        <p:attrNameLst>
                                          <p:attrName>style.visibility</p:attrName>
                                        </p:attrNameLst>
                                      </p:cBhvr>
                                      <p:to>
                                        <p:strVal val="visible"/>
                                      </p:to>
                                    </p:set>
                                    <p:animEffect transition="in" filter="dissolve">
                                      <p:cBhvr>
                                        <p:cTn id="30" dur="500"/>
                                        <p:tgtEl>
                                          <p:spTgt spid="132101">
                                            <p:txEl>
                                              <p:pRg st="1" end="1"/>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32101">
                                            <p:txEl>
                                              <p:pRg st="3" end="3"/>
                                            </p:txEl>
                                          </p:spTgt>
                                        </p:tgtEl>
                                        <p:attrNameLst>
                                          <p:attrName>style.visibility</p:attrName>
                                        </p:attrNameLst>
                                      </p:cBhvr>
                                      <p:to>
                                        <p:strVal val="visible"/>
                                      </p:to>
                                    </p:set>
                                    <p:anim calcmode="lin" valueType="num">
                                      <p:cBhvr>
                                        <p:cTn id="35"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32101">
                                            <p:txEl>
                                              <p:pRg st="3" end="3"/>
                                            </p:txEl>
                                          </p:spTgt>
                                        </p:tgtEl>
                                      </p:cBhvr>
                                    </p:animEffect>
                                  </p:childTnLst>
                                </p:cTn>
                              </p:par>
                            </p:childTnLst>
                          </p:cTn>
                        </p:par>
                        <p:par>
                          <p:cTn id="38" fill="hold">
                            <p:stCondLst>
                              <p:cond delay="1000"/>
                            </p:stCondLst>
                            <p:childTnLst>
                              <p:par>
                                <p:cTn id="39" presetID="35" presetClass="entr" presetSubtype="0" fill="hold" nodeType="afterEffect">
                                  <p:stCondLst>
                                    <p:cond delay="0"/>
                                  </p:stCondLst>
                                  <p:childTnLst>
                                    <p:set>
                                      <p:cBhvr>
                                        <p:cTn id="40" dur="1" fill="hold">
                                          <p:stCondLst>
                                            <p:cond delay="0"/>
                                          </p:stCondLst>
                                        </p:cTn>
                                        <p:tgtEl>
                                          <p:spTgt spid="132105"/>
                                        </p:tgtEl>
                                        <p:attrNameLst>
                                          <p:attrName>style.visibility</p:attrName>
                                        </p:attrNameLst>
                                      </p:cBhvr>
                                      <p:to>
                                        <p:strVal val="visible"/>
                                      </p:to>
                                    </p:set>
                                    <p:animEffect transition="in" filter="fade">
                                      <p:cBhvr>
                                        <p:cTn id="41" dur="2000"/>
                                        <p:tgtEl>
                                          <p:spTgt spid="132105"/>
                                        </p:tgtEl>
                                      </p:cBhvr>
                                    </p:animEffect>
                                    <p:anim calcmode="lin" valueType="num">
                                      <p:cBhvr>
                                        <p:cTn id="42" dur="2000" fill="hold"/>
                                        <p:tgtEl>
                                          <p:spTgt spid="132105"/>
                                        </p:tgtEl>
                                        <p:attrNameLst>
                                          <p:attrName>style.rotation</p:attrName>
                                        </p:attrNameLst>
                                      </p:cBhvr>
                                      <p:tavLst>
                                        <p:tav tm="0">
                                          <p:val>
                                            <p:fltVal val="720"/>
                                          </p:val>
                                        </p:tav>
                                        <p:tav tm="100000">
                                          <p:val>
                                            <p:fltVal val="0"/>
                                          </p:val>
                                        </p:tav>
                                      </p:tavLst>
                                    </p:anim>
                                    <p:anim calcmode="lin" valueType="num">
                                      <p:cBhvr>
                                        <p:cTn id="43" dur="2000" fill="hold"/>
                                        <p:tgtEl>
                                          <p:spTgt spid="132105"/>
                                        </p:tgtEl>
                                        <p:attrNameLst>
                                          <p:attrName>ppt_h</p:attrName>
                                        </p:attrNameLst>
                                      </p:cBhvr>
                                      <p:tavLst>
                                        <p:tav tm="0">
                                          <p:val>
                                            <p:fltVal val="0"/>
                                          </p:val>
                                        </p:tav>
                                        <p:tav tm="100000">
                                          <p:val>
                                            <p:strVal val="#ppt_h"/>
                                          </p:val>
                                        </p:tav>
                                      </p:tavLst>
                                    </p:anim>
                                    <p:anim calcmode="lin" valueType="num">
                                      <p:cBhvr>
                                        <p:cTn id="44" dur="2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2101">
                                            <p:txEl>
                                              <p:pRg st="4" end="4"/>
                                            </p:txEl>
                                          </p:spTgt>
                                        </p:tgtEl>
                                        <p:attrNameLst>
                                          <p:attrName>style.visibility</p:attrName>
                                        </p:attrNameLst>
                                      </p:cBhvr>
                                      <p:to>
                                        <p:strVal val="visible"/>
                                      </p:to>
                                    </p:set>
                                    <p:animEffect transition="in" filter="dissolve">
                                      <p:cBhvr>
                                        <p:cTn id="49" dur="500"/>
                                        <p:tgtEl>
                                          <p:spTgt spid="132101">
                                            <p:txEl>
                                              <p:pRg st="4" end="4"/>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0" y="152400"/>
            <a:ext cx="9144000" cy="762000"/>
          </a:xfrm>
        </p:spPr>
        <p:txBody>
          <a:bodyPr/>
          <a:lstStyle/>
          <a:p>
            <a:pPr eaLnBrk="1" hangingPunct="1"/>
            <a:endParaRPr lang="en-US" b="1" smtClean="0">
              <a:latin typeface="Berlin Sans FB Demi" pitchFamily="34" charset="0"/>
            </a:endParaRPr>
          </a:p>
        </p:txBody>
      </p:sp>
      <p:sp>
        <p:nvSpPr>
          <p:cNvPr id="148487" name="Rectangle 7"/>
          <p:cNvSpPr>
            <a:spLocks noGrp="1" noChangeArrowheads="1"/>
          </p:cNvSpPr>
          <p:nvPr>
            <p:ph type="body" sz="half" idx="3"/>
          </p:nvPr>
        </p:nvSpPr>
        <p:spPr>
          <a:xfrm>
            <a:off x="2743200" y="914400"/>
            <a:ext cx="6400800" cy="5715000"/>
          </a:xfrm>
        </p:spPr>
        <p:txBody>
          <a:bodyPr/>
          <a:lstStyle/>
          <a:p>
            <a:pPr marL="0" indent="0" eaLnBrk="1" hangingPunct="1">
              <a:buFontTx/>
              <a:buNone/>
            </a:pPr>
            <a:r>
              <a:rPr lang="en-US" sz="3600" smtClean="0">
                <a:latin typeface="Berlin Sans FB Demi" pitchFamily="34" charset="0"/>
              </a:rPr>
              <a:t>Electrical energy is transported to your house through power lines.</a:t>
            </a:r>
          </a:p>
          <a:p>
            <a:pPr marL="0" indent="0" eaLnBrk="1" hangingPunct="1">
              <a:buFontTx/>
              <a:buNone/>
            </a:pPr>
            <a:endParaRPr lang="en-US" sz="1200" smtClean="0">
              <a:latin typeface="Berlin Sans FB Demi" pitchFamily="34" charset="0"/>
            </a:endParaRPr>
          </a:p>
          <a:p>
            <a:pPr marL="0" indent="0" eaLnBrk="1" hangingPunct="1">
              <a:buFontTx/>
              <a:buNone/>
            </a:pPr>
            <a:r>
              <a:rPr lang="en-US" sz="3600" smtClean="0">
                <a:latin typeface="Berlin Sans FB Demi" pitchFamily="34" charset="0"/>
              </a:rPr>
              <a:t>When you plug an electric fan to a power outlet, electrical energy is transform into what type of energy?</a:t>
            </a:r>
          </a:p>
          <a:p>
            <a:pPr marL="0" indent="0" eaLnBrk="1" hangingPunct="1">
              <a:buFontTx/>
              <a:buNone/>
            </a:pPr>
            <a:endParaRPr lang="en-US" sz="1200" smtClean="0">
              <a:latin typeface="Berlin Sans FB Demi" pitchFamily="34" charset="0"/>
            </a:endParaRPr>
          </a:p>
          <a:p>
            <a:pPr marL="0" indent="0" algn="ctr" eaLnBrk="1" hangingPunct="1">
              <a:buFontTx/>
              <a:buNone/>
            </a:pPr>
            <a:r>
              <a:rPr lang="en-US" sz="3600" smtClean="0">
                <a:solidFill>
                  <a:srgbClr val="660066"/>
                </a:solidFill>
                <a:latin typeface="Berlin Sans FB Demi" pitchFamily="34" charset="0"/>
              </a:rPr>
              <a:t>MECHANICAL ENERGY</a:t>
            </a:r>
          </a:p>
        </p:txBody>
      </p:sp>
      <p:grpSp>
        <p:nvGrpSpPr>
          <p:cNvPr id="2" name="Group 12"/>
          <p:cNvGrpSpPr>
            <a:grpSpLocks/>
          </p:cNvGrpSpPr>
          <p:nvPr/>
        </p:nvGrpSpPr>
        <p:grpSpPr bwMode="auto">
          <a:xfrm>
            <a:off x="228600" y="990600"/>
            <a:ext cx="2286000" cy="5638800"/>
            <a:chOff x="144" y="624"/>
            <a:chExt cx="1440" cy="3552"/>
          </a:xfrm>
        </p:grpSpPr>
        <p:pic>
          <p:nvPicPr>
            <p:cNvPr id="24581" name="Picture 8" descr="Electric3"/>
            <p:cNvPicPr>
              <a:picLocks noChangeAspect="1" noChangeArrowheads="1"/>
            </p:cNvPicPr>
            <p:nvPr/>
          </p:nvPicPr>
          <p:blipFill>
            <a:blip r:embed="rId4"/>
            <a:srcRect/>
            <a:stretch>
              <a:fillRect/>
            </a:stretch>
          </p:blipFill>
          <p:spPr bwMode="auto">
            <a:xfrm>
              <a:off x="144" y="624"/>
              <a:ext cx="1426" cy="1752"/>
            </a:xfrm>
            <a:prstGeom prst="rect">
              <a:avLst/>
            </a:prstGeom>
            <a:noFill/>
            <a:ln w="9525">
              <a:noFill/>
              <a:miter lim="800000"/>
              <a:headEnd/>
              <a:tailEnd/>
            </a:ln>
          </p:spPr>
        </p:pic>
        <p:pic>
          <p:nvPicPr>
            <p:cNvPr id="24582" name="Picture 9" descr="Electric4"/>
            <p:cNvPicPr>
              <a:picLocks noChangeAspect="1" noChangeArrowheads="1"/>
            </p:cNvPicPr>
            <p:nvPr/>
          </p:nvPicPr>
          <p:blipFill>
            <a:blip r:embed="rId5"/>
            <a:srcRect/>
            <a:stretch>
              <a:fillRect/>
            </a:stretch>
          </p:blipFill>
          <p:spPr bwMode="auto">
            <a:xfrm>
              <a:off x="144" y="2400"/>
              <a:ext cx="1440" cy="1776"/>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8484"/>
                                        </p:tgtEl>
                                        <p:attrNameLst>
                                          <p:attrName>style.visibility</p:attrName>
                                        </p:attrNameLst>
                                      </p:cBhvr>
                                      <p:to>
                                        <p:strVal val="visible"/>
                                      </p:to>
                                    </p:set>
                                    <p:animEffect transition="in" filter="fade">
                                      <p:cBhvr>
                                        <p:cTn id="7" dur="800" decel="100000"/>
                                        <p:tgtEl>
                                          <p:spTgt spid="148484"/>
                                        </p:tgtEl>
                                      </p:cBhvr>
                                    </p:animEffect>
                                    <p:anim calcmode="lin" valueType="num">
                                      <p:cBhvr>
                                        <p:cTn id="8" dur="800" decel="100000" fill="hold"/>
                                        <p:tgtEl>
                                          <p:spTgt spid="148484"/>
                                        </p:tgtEl>
                                        <p:attrNameLst>
                                          <p:attrName>style.rotation</p:attrName>
                                        </p:attrNameLst>
                                      </p:cBhvr>
                                      <p:tavLst>
                                        <p:tav tm="0">
                                          <p:val>
                                            <p:fltVal val="-90"/>
                                          </p:val>
                                        </p:tav>
                                        <p:tav tm="100000">
                                          <p:val>
                                            <p:fltVal val="0"/>
                                          </p:val>
                                        </p:tav>
                                      </p:tavLst>
                                    </p:anim>
                                    <p:anim calcmode="lin" valueType="num">
                                      <p:cBhvr>
                                        <p:cTn id="9" dur="800" decel="100000" fill="hold"/>
                                        <p:tgtEl>
                                          <p:spTgt spid="148484"/>
                                        </p:tgtEl>
                                        <p:attrNameLst>
                                          <p:attrName>ppt_x</p:attrName>
                                        </p:attrNameLst>
                                      </p:cBhvr>
                                      <p:tavLst>
                                        <p:tav tm="0">
                                          <p:val>
                                            <p:strVal val="#ppt_x+0.4"/>
                                          </p:val>
                                        </p:tav>
                                        <p:tav tm="100000">
                                          <p:val>
                                            <p:strVal val="#ppt_x-0.05"/>
                                          </p:val>
                                        </p:tav>
                                      </p:tavLst>
                                    </p:anim>
                                    <p:anim calcmode="lin" valueType="num">
                                      <p:cBhvr>
                                        <p:cTn id="10" dur="800" decel="100000" fill="hold"/>
                                        <p:tgtEl>
                                          <p:spTgt spid="1484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84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848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wh_man.wav"/>
                                        </p:tgtEl>
                                      </p:cMediaNode>
                                    </p:audio>
                                  </p:sub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48487">
                                            <p:txEl>
                                              <p:pRg st="0" end="0"/>
                                            </p:txEl>
                                          </p:spTgt>
                                        </p:tgtEl>
                                        <p:attrNameLst>
                                          <p:attrName>style.visibility</p:attrName>
                                        </p:attrNameLst>
                                      </p:cBhvr>
                                      <p:to>
                                        <p:strVal val="visible"/>
                                      </p:to>
                                    </p:set>
                                    <p:anim calcmode="lin" valueType="num">
                                      <p:cBhvr>
                                        <p:cTn id="16"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48487">
                                            <p:txEl>
                                              <p:pRg st="0" end="0"/>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48487">
                                            <p:txEl>
                                              <p:pRg st="2" end="2"/>
                                            </p:txEl>
                                          </p:spTgt>
                                        </p:tgtEl>
                                        <p:attrNameLst>
                                          <p:attrName>style.visibility</p:attrName>
                                        </p:attrNameLst>
                                      </p:cBhvr>
                                      <p:to>
                                        <p:strVal val="visible"/>
                                      </p:to>
                                    </p:set>
                                    <p:anim calcmode="lin" valueType="num">
                                      <p:cBhvr>
                                        <p:cTn id="21"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8487">
                                            <p:txEl>
                                              <p:pRg st="2" end="2"/>
                                            </p:txEl>
                                          </p:spTgt>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Scale>
                                      <p:cBhvr>
                                        <p:cTn id="2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
                                        </p:tgtEl>
                                        <p:attrNameLst>
                                          <p:attrName>ppt_x</p:attrName>
                                          <p:attrName>ppt_y</p:attrName>
                                        </p:attrNameLst>
                                      </p:cBhvr>
                                    </p:animMotion>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48487">
                                            <p:txEl>
                                              <p:pRg st="4" end="4"/>
                                            </p:txEl>
                                          </p:spTgt>
                                        </p:tgtEl>
                                        <p:attrNameLst>
                                          <p:attrName>style.visibility</p:attrName>
                                        </p:attrNameLst>
                                      </p:cBhvr>
                                      <p:to>
                                        <p:strVal val="visible"/>
                                      </p:to>
                                    </p:set>
                                    <p:animEffect transition="in" filter="dissolve">
                                      <p:cBhvr>
                                        <p:cTn id="34" dur="500"/>
                                        <p:tgtEl>
                                          <p:spTgt spid="148487">
                                            <p:txEl>
                                              <p:pRg st="4" end="4"/>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latin typeface="Berlin Sans FB Demi" pitchFamily="34" charset="0"/>
              </a:rPr>
              <a:t>Energy Transfer</a:t>
            </a:r>
          </a:p>
        </p:txBody>
      </p:sp>
      <p:sp>
        <p:nvSpPr>
          <p:cNvPr id="36867" name="Rectangle 3"/>
          <p:cNvSpPr>
            <a:spLocks noGrp="1" noChangeArrowheads="1"/>
          </p:cNvSpPr>
          <p:nvPr>
            <p:ph type="body" idx="1"/>
          </p:nvPr>
        </p:nvSpPr>
        <p:spPr/>
        <p:txBody>
          <a:bodyPr rtlCol="0">
            <a:normAutofit/>
          </a:bodyPr>
          <a:lstStyle/>
          <a:p>
            <a:pPr eaLnBrk="1" fontAlgn="auto" hangingPunct="1">
              <a:spcAft>
                <a:spcPts val="0"/>
              </a:spcAft>
              <a:buFont typeface="Arial" pitchFamily="34" charset="0"/>
              <a:buChar char="•"/>
              <a:defRPr/>
            </a:pPr>
            <a:r>
              <a:rPr lang="en-US" sz="3600" dirty="0" smtClean="0">
                <a:latin typeface="Berlin Sans FB Demi" pitchFamily="34" charset="0"/>
              </a:rPr>
              <a:t>Energy can be changed from one form to another. </a:t>
            </a:r>
          </a:p>
          <a:p>
            <a:pPr eaLnBrk="1" fontAlgn="auto" hangingPunct="1">
              <a:spcAft>
                <a:spcPts val="0"/>
              </a:spcAft>
              <a:buFont typeface="Arial" pitchFamily="34" charset="0"/>
              <a:buChar char="•"/>
              <a:defRPr/>
            </a:pPr>
            <a:r>
              <a:rPr lang="en-US" sz="3600" dirty="0" smtClean="0">
                <a:solidFill>
                  <a:srgbClr val="FF0000"/>
                </a:solidFill>
                <a:latin typeface="Berlin Sans FB Demi" pitchFamily="34" charset="0"/>
              </a:rPr>
              <a:t>Changes in the form of energy are called </a:t>
            </a:r>
            <a:r>
              <a:rPr lang="en-US" sz="3600" u="heavy" dirty="0" smtClean="0">
                <a:solidFill>
                  <a:srgbClr val="FF0000"/>
                </a:solidFill>
                <a:latin typeface="Berlin Sans FB Demi" pitchFamily="34" charset="0"/>
              </a:rPr>
              <a:t>energy transfer</a:t>
            </a:r>
            <a:r>
              <a:rPr lang="en-US" sz="3600" dirty="0" smtClean="0">
                <a:solidFill>
                  <a:srgbClr val="FF0000"/>
                </a:solidFill>
                <a:latin typeface="Berlin Sans FB Dem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Berlin Sans FB Demi" pitchFamily="34" charset="0"/>
              </a:rPr>
              <a:t>Nature of Energy</a:t>
            </a:r>
          </a:p>
        </p:txBody>
      </p:sp>
      <p:sp>
        <p:nvSpPr>
          <p:cNvPr id="9219" name="Rectangle 3"/>
          <p:cNvSpPr>
            <a:spLocks noGrp="1" noChangeArrowheads="1"/>
          </p:cNvSpPr>
          <p:nvPr>
            <p:ph type="body" idx="1"/>
          </p:nvPr>
        </p:nvSpPr>
        <p:spPr>
          <a:xfrm>
            <a:off x="1370013" y="1827213"/>
            <a:ext cx="7313612" cy="4802187"/>
          </a:xfrm>
        </p:spPr>
        <p:txBody>
          <a:bodyPr/>
          <a:lstStyle/>
          <a:p>
            <a:pPr eaLnBrk="1" hangingPunct="1"/>
            <a:r>
              <a:rPr lang="en-US" smtClean="0">
                <a:latin typeface="Berlin Sans FB Demi" pitchFamily="34" charset="0"/>
              </a:rPr>
              <a:t>What is energy that it can be involved in so many different activities?</a:t>
            </a:r>
          </a:p>
          <a:p>
            <a:pPr lvl="1" eaLnBrk="1" hangingPunct="1"/>
            <a:r>
              <a:rPr lang="en-US" sz="2900" smtClean="0">
                <a:solidFill>
                  <a:srgbClr val="FF0000"/>
                </a:solidFill>
                <a:latin typeface="Berlin Sans FB Demi" pitchFamily="34" charset="0"/>
              </a:rPr>
              <a:t>Energy can be defined as the ability to do work.</a:t>
            </a:r>
          </a:p>
          <a:p>
            <a:pPr lvl="1" eaLnBrk="1" hangingPunct="1"/>
            <a:r>
              <a:rPr lang="en-US" sz="2900" smtClean="0">
                <a:latin typeface="Berlin Sans FB Demi" pitchFamily="34" charset="0"/>
              </a:rPr>
              <a:t>If an object or organism does work (exerts a force over a distance to move an object) the object or organism uses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sz="3600" b="1" smtClean="0">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sz="4000" smtClean="0">
                <a:solidFill>
                  <a:srgbClr val="660066"/>
                </a:solidFill>
                <a:latin typeface="Berlin Sans FB Demi" pitchFamily="34" charset="0"/>
              </a:rPr>
              <a:t>Chemical,Electrical, Mechanical and</a:t>
            </a:r>
          </a:p>
          <a:p>
            <a:pPr marL="0" indent="0" algn="ctr" eaLnBrk="1" hangingPunct="1">
              <a:lnSpc>
                <a:spcPct val="90000"/>
              </a:lnSpc>
              <a:buFontTx/>
              <a:buNone/>
            </a:pPr>
            <a:r>
              <a:rPr lang="en-US" sz="4000" smtClean="0">
                <a:solidFill>
                  <a:srgbClr val="660066"/>
                </a:solidFill>
                <a:latin typeface="Berlin Sans FB Demi" pitchFamily="34" charset="0"/>
              </a:rPr>
              <a:t>Electromagnetic Energy</a:t>
            </a:r>
          </a:p>
        </p:txBody>
      </p:sp>
      <p:pic>
        <p:nvPicPr>
          <p:cNvPr id="171014" name="Picture 6" descr="remotecontrol"/>
          <p:cNvPicPr>
            <a:picLocks noGrp="1" noChangeAspect="1" noChangeArrowheads="1"/>
          </p:cNvPicPr>
          <p:nvPr>
            <p:ph sz="half" idx="1"/>
          </p:nvPr>
        </p:nvPicPr>
        <p:blipFill>
          <a:blip r:embed="rId3"/>
          <a:srcRect/>
          <a:stretch>
            <a:fillRect/>
          </a:stretch>
        </p:blipFill>
        <p:spPr>
          <a:xfrm>
            <a:off x="1752600" y="990600"/>
            <a:ext cx="5562600" cy="44196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500" fill="hold"/>
                                        <p:tgtEl>
                                          <p:spTgt spid="171010"/>
                                        </p:tgtEl>
                                        <p:attrNameLst>
                                          <p:attrName>ppt_x</p:attrName>
                                        </p:attrNameLst>
                                      </p:cBhvr>
                                      <p:tavLst>
                                        <p:tav tm="0">
                                          <p:val>
                                            <p:strVal val="#ppt_x"/>
                                          </p:val>
                                        </p:tav>
                                        <p:tav tm="100000">
                                          <p:val>
                                            <p:strVal val="#ppt_x"/>
                                          </p:val>
                                        </p:tav>
                                      </p:tavLst>
                                    </p:anim>
                                    <p:anim calcmode="lin" valueType="num">
                                      <p:cBhvr additive="base">
                                        <p:cTn id="8" dur="500" fill="hold"/>
                                        <p:tgtEl>
                                          <p:spTgt spid="1710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171014"/>
                                        </p:tgtEl>
                                        <p:attrNameLst>
                                          <p:attrName>style.visibility</p:attrName>
                                        </p:attrNameLst>
                                      </p:cBhvr>
                                      <p:to>
                                        <p:strVal val="visible"/>
                                      </p:to>
                                    </p:set>
                                    <p:animEffect transition="in" filter="fade">
                                      <p:cBhvr>
                                        <p:cTn id="12" dur="2000"/>
                                        <p:tgtEl>
                                          <p:spTgt spid="171014"/>
                                        </p:tgtEl>
                                      </p:cBhvr>
                                    </p:animEffect>
                                    <p:anim calcmode="lin" valueType="num">
                                      <p:cBhvr>
                                        <p:cTn id="13" dur="2000" fill="hold"/>
                                        <p:tgtEl>
                                          <p:spTgt spid="171014"/>
                                        </p:tgtEl>
                                        <p:attrNameLst>
                                          <p:attrName>style.rotation</p:attrName>
                                        </p:attrNameLst>
                                      </p:cBhvr>
                                      <p:tavLst>
                                        <p:tav tm="0">
                                          <p:val>
                                            <p:fltVal val="720"/>
                                          </p:val>
                                        </p:tav>
                                        <p:tav tm="100000">
                                          <p:val>
                                            <p:fltVal val="0"/>
                                          </p:val>
                                        </p:tav>
                                      </p:tavLst>
                                    </p:anim>
                                    <p:anim calcmode="lin" valueType="num">
                                      <p:cBhvr>
                                        <p:cTn id="14" dur="2000" fill="hold"/>
                                        <p:tgtEl>
                                          <p:spTgt spid="171014"/>
                                        </p:tgtEl>
                                        <p:attrNameLst>
                                          <p:attrName>ppt_h</p:attrName>
                                        </p:attrNameLst>
                                      </p:cBhvr>
                                      <p:tavLst>
                                        <p:tav tm="0">
                                          <p:val>
                                            <p:fltVal val="0"/>
                                          </p:val>
                                        </p:tav>
                                        <p:tav tm="100000">
                                          <p:val>
                                            <p:strVal val="#ppt_h"/>
                                          </p:val>
                                        </p:tav>
                                      </p:tavLst>
                                    </p:anim>
                                    <p:anim calcmode="lin" valueType="num">
                                      <p:cBhvr>
                                        <p:cTn id="15" dur="2000" fill="hold"/>
                                        <p:tgtEl>
                                          <p:spTgt spid="1710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1011">
                                            <p:txEl>
                                              <p:pRg st="0" end="0"/>
                                            </p:txEl>
                                          </p:spTgt>
                                        </p:tgtEl>
                                        <p:attrNameLst>
                                          <p:attrName>style.visibility</p:attrName>
                                        </p:attrNameLst>
                                      </p:cBhvr>
                                      <p:to>
                                        <p:strVal val="visible"/>
                                      </p:to>
                                    </p:set>
                                    <p:animEffect transition="in" filter="dissolve">
                                      <p:cBhvr>
                                        <p:cTn id="20" dur="500"/>
                                        <p:tgtEl>
                                          <p:spTgt spid="171011">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scooby_doo_laugh.wav"/>
                                        </p:tgtEl>
                                      </p:cMediaNode>
                                    </p:audio>
                                  </p:subTnLst>
                                </p:cTn>
                              </p:par>
                              <p:par>
                                <p:cTn id="21" presetID="9" presetClass="entr" presetSubtype="0" fill="hold" nodeType="withEffect">
                                  <p:stCondLst>
                                    <p:cond delay="0"/>
                                  </p:stCondLst>
                                  <p:childTnLst>
                                    <p:set>
                                      <p:cBhvr>
                                        <p:cTn id="22" dur="1" fill="hold">
                                          <p:stCondLst>
                                            <p:cond delay="0"/>
                                          </p:stCondLst>
                                        </p:cTn>
                                        <p:tgtEl>
                                          <p:spTgt spid="171011">
                                            <p:txEl>
                                              <p:pRg st="1" end="1"/>
                                            </p:txEl>
                                          </p:spTgt>
                                        </p:tgtEl>
                                        <p:attrNameLst>
                                          <p:attrName>style.visibility</p:attrName>
                                        </p:attrNameLst>
                                      </p:cBhvr>
                                      <p:to>
                                        <p:strVal val="visible"/>
                                      </p:to>
                                    </p:set>
                                    <p:animEffect transition="in" filter="dissolve">
                                      <p:cBhvr>
                                        <p:cTn id="23" dur="500"/>
                                        <p:tgtEl>
                                          <p:spTgt spid="171011">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scooby_doo_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latin typeface="Berlin Sans FB Demi" pitchFamily="34" charset="0"/>
              </a:rPr>
              <a:t>Energy Transformation Practice</a:t>
            </a:r>
          </a:p>
        </p:txBody>
      </p:sp>
      <p:sp>
        <p:nvSpPr>
          <p:cNvPr id="27651" name="Content Placeholder 2"/>
          <p:cNvSpPr>
            <a:spLocks noGrp="1"/>
          </p:cNvSpPr>
          <p:nvPr>
            <p:ph idx="1"/>
          </p:nvPr>
        </p:nvSpPr>
        <p:spPr/>
        <p:txBody>
          <a:bodyPr/>
          <a:lstStyle/>
          <a:p>
            <a:pPr eaLnBrk="1" hangingPunct="1"/>
            <a:r>
              <a:rPr lang="en-US" smtClean="0">
                <a:latin typeface="Berlin Sans FB Demi" pitchFamily="34" charset="0"/>
              </a:rPr>
              <a:t>Worksheet</a:t>
            </a:r>
          </a:p>
          <a:p>
            <a:pPr eaLnBrk="1" hangingPunct="1"/>
            <a:endParaRPr lang="en-US" smtClean="0">
              <a:latin typeface="Berlin Sans FB Demi" pitchFamily="34" charset="0"/>
            </a:endParaRPr>
          </a:p>
          <a:p>
            <a:pPr eaLnBrk="1" hangingPunct="1"/>
            <a:r>
              <a:rPr lang="en-US" smtClean="0">
                <a:latin typeface="Berlin Sans FB Demi" pitchFamily="34" charset="0"/>
              </a:rPr>
              <a:t>Help each other if needed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latin typeface="Berlin Sans FB Demi" pitchFamily="34" charset="0"/>
              </a:rPr>
              <a:t>States of Energy</a:t>
            </a:r>
          </a:p>
        </p:txBody>
      </p:sp>
      <p:sp>
        <p:nvSpPr>
          <p:cNvPr id="28675" name="Rectangle 3"/>
          <p:cNvSpPr>
            <a:spLocks noGrp="1" noChangeArrowheads="1"/>
          </p:cNvSpPr>
          <p:nvPr>
            <p:ph type="body" idx="1"/>
          </p:nvPr>
        </p:nvSpPr>
        <p:spPr/>
        <p:txBody>
          <a:bodyPr/>
          <a:lstStyle/>
          <a:p>
            <a:pPr eaLnBrk="1" hangingPunct="1"/>
            <a:r>
              <a:rPr lang="en-US" smtClean="0">
                <a:latin typeface="Berlin Sans FB Demi" pitchFamily="34" charset="0"/>
              </a:rPr>
              <a:t>The most common energy conversion is the conversion between potential and kinetic energy.</a:t>
            </a:r>
          </a:p>
          <a:p>
            <a:pPr eaLnBrk="1" hangingPunct="1"/>
            <a:r>
              <a:rPr lang="en-US" smtClean="0">
                <a:latin typeface="Berlin Sans FB Demi" pitchFamily="34" charset="0"/>
              </a:rPr>
              <a:t>Remember…all forms of energy can be in either of two states:</a:t>
            </a:r>
          </a:p>
          <a:p>
            <a:pPr lvl="1" eaLnBrk="1" hangingPunct="1"/>
            <a:r>
              <a:rPr lang="en-US" smtClean="0">
                <a:latin typeface="Berlin Sans FB Demi" pitchFamily="34" charset="0"/>
              </a:rPr>
              <a:t>Potential</a:t>
            </a:r>
          </a:p>
          <a:p>
            <a:pPr lvl="1" eaLnBrk="1" hangingPunct="1"/>
            <a:r>
              <a:rPr lang="en-US" smtClean="0">
                <a:latin typeface="Berlin Sans FB Demi" pitchFamily="34" charset="0"/>
              </a:rPr>
              <a:t>Kinetic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smtClean="0">
                <a:latin typeface="Berlin Sans FB Demi" pitchFamily="34" charset="0"/>
              </a:rPr>
              <a:t>Kinetic-Potential Energy Conversions</a:t>
            </a:r>
          </a:p>
        </p:txBody>
      </p:sp>
      <p:sp>
        <p:nvSpPr>
          <p:cNvPr id="43011" name="Rectangle 3"/>
          <p:cNvSpPr>
            <a:spLocks noGrp="1" noChangeArrowheads="1"/>
          </p:cNvSpPr>
          <p:nvPr>
            <p:ph type="body" sz="half" idx="1"/>
          </p:nvPr>
        </p:nvSpPr>
        <p:spPr/>
        <p:txBody>
          <a:bodyPr/>
          <a:lstStyle/>
          <a:p>
            <a:pPr eaLnBrk="1" hangingPunct="1"/>
            <a:r>
              <a:rPr lang="en-US" smtClean="0">
                <a:latin typeface="Berlin Sans FB Demi" pitchFamily="34" charset="0"/>
              </a:rPr>
              <a:t>As a basketball player throws the ball into the air, various energy conversions take place.</a:t>
            </a:r>
          </a:p>
        </p:txBody>
      </p:sp>
      <p:pic>
        <p:nvPicPr>
          <p:cNvPr id="29700" name="Picture 4" descr="j0289402"/>
          <p:cNvPicPr>
            <a:picLocks noGrp="1" noChangeAspect="1" noChangeArrowheads="1"/>
          </p:cNvPicPr>
          <p:nvPr>
            <p:ph sz="half" idx="2"/>
          </p:nvPr>
        </p:nvPicPr>
        <p:blipFill>
          <a:blip r:embed="rId2"/>
          <a:srcRect/>
          <a:stretch>
            <a:fillRect/>
          </a:stretch>
        </p:blipFill>
        <p:spPr>
          <a:xfrm>
            <a:off x="5684838" y="2055813"/>
            <a:ext cx="2414587" cy="3657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endParaRPr lang="en-US" smtClean="0"/>
          </a:p>
        </p:txBody>
      </p:sp>
      <p:pic>
        <p:nvPicPr>
          <p:cNvPr id="30723" name="Picture 4" descr="maxpotkin"/>
          <p:cNvPicPr>
            <a:picLocks noGrp="1" noChangeAspect="1" noChangeArrowheads="1"/>
          </p:cNvPicPr>
          <p:nvPr>
            <p:ph idx="1"/>
          </p:nvPr>
        </p:nvPicPr>
        <p:blipFill>
          <a:blip r:embed="rId2"/>
          <a:srcRect/>
          <a:stretch>
            <a:fillRect/>
          </a:stretch>
        </p:blipFill>
        <p:spPr>
          <a:xfrm>
            <a:off x="0" y="0"/>
            <a:ext cx="9144000" cy="6924675"/>
          </a:xfrm>
        </p:spPr>
      </p:pic>
      <p:sp>
        <p:nvSpPr>
          <p:cNvPr id="30724" name="Text Box 7"/>
          <p:cNvSpPr txBox="1">
            <a:spLocks noChangeArrowheads="1"/>
          </p:cNvSpPr>
          <p:nvPr/>
        </p:nvSpPr>
        <p:spPr bwMode="auto">
          <a:xfrm>
            <a:off x="457200" y="2362200"/>
            <a:ext cx="2362200"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Ball slows down</a:t>
            </a:r>
          </a:p>
        </p:txBody>
      </p:sp>
      <p:sp>
        <p:nvSpPr>
          <p:cNvPr id="30725" name="Text Box 8"/>
          <p:cNvSpPr txBox="1">
            <a:spLocks noChangeArrowheads="1"/>
          </p:cNvSpPr>
          <p:nvPr/>
        </p:nvSpPr>
        <p:spPr bwMode="auto">
          <a:xfrm>
            <a:off x="6934200" y="2286000"/>
            <a:ext cx="2057400"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Ball speeds up</a:t>
            </a:r>
          </a:p>
        </p:txBody>
      </p:sp>
      <p:sp>
        <p:nvSpPr>
          <p:cNvPr id="6" name="TextBox 5"/>
          <p:cNvSpPr txBox="1"/>
          <p:nvPr/>
        </p:nvSpPr>
        <p:spPr>
          <a:xfrm>
            <a:off x="5943600" y="0"/>
            <a:ext cx="2895600" cy="523875"/>
          </a:xfrm>
          <a:prstGeom prst="rect">
            <a:avLst/>
          </a:prstGeom>
          <a:noFill/>
        </p:spPr>
        <p:txBody>
          <a:bodyPr>
            <a:spAutoFit/>
          </a:bodyPr>
          <a:lstStyle/>
          <a:p>
            <a:pPr fontAlgn="auto">
              <a:spcBef>
                <a:spcPts val="0"/>
              </a:spcBef>
              <a:spcAft>
                <a:spcPts val="0"/>
              </a:spcAft>
              <a:defRPr/>
            </a:pPr>
            <a:r>
              <a:rPr lang="en-US" sz="2800" b="1" dirty="0">
                <a:solidFill>
                  <a:schemeClr val="accent4">
                    <a:lumMod val="75000"/>
                  </a:schemeClr>
                </a:solidFill>
                <a:latin typeface="+mn-lt"/>
                <a:cs typeface="+mn-cs"/>
              </a:rPr>
              <a:t>(Gravitational)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Berlin Sans FB Demi" pitchFamily="34" charset="0"/>
              </a:rPr>
              <a:t>Energy conversions</a:t>
            </a:r>
          </a:p>
        </p:txBody>
      </p:sp>
      <p:sp>
        <p:nvSpPr>
          <p:cNvPr id="45059" name="Rectangle 3"/>
          <p:cNvSpPr>
            <a:spLocks noGrp="1" noChangeArrowheads="1"/>
          </p:cNvSpPr>
          <p:nvPr>
            <p:ph type="body" idx="1"/>
          </p:nvPr>
        </p:nvSpPr>
        <p:spPr/>
        <p:txBody>
          <a:bodyPr/>
          <a:lstStyle/>
          <a:p>
            <a:pPr eaLnBrk="1" hangingPunct="1"/>
            <a:r>
              <a:rPr lang="en-US" b="1" smtClean="0">
                <a:solidFill>
                  <a:srgbClr val="7030A0"/>
                </a:solidFill>
                <a:latin typeface="Berlin Sans FB Demi" pitchFamily="34" charset="0"/>
              </a:rPr>
              <a:t>All forms of energy can be converted into other forms.</a:t>
            </a:r>
          </a:p>
          <a:p>
            <a:pPr eaLnBrk="1" hangingPunct="1">
              <a:buFont typeface="Arial" charset="0"/>
              <a:buNone/>
            </a:pPr>
            <a:endParaRPr lang="en-US" b="1" smtClean="0">
              <a:latin typeface="Berlin Sans FB Demi" pitchFamily="34" charset="0"/>
            </a:endParaRP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latin typeface="Berlin Sans FB Demi" pitchFamily="34" charset="0"/>
              </a:rPr>
              <a:t>Energy Conversions</a:t>
            </a:r>
          </a:p>
        </p:txBody>
      </p:sp>
      <p:sp>
        <p:nvSpPr>
          <p:cNvPr id="47107" name="Rectangle 3"/>
          <p:cNvSpPr>
            <a:spLocks noGrp="1" noChangeArrowheads="1"/>
          </p:cNvSpPr>
          <p:nvPr>
            <p:ph type="body" sz="half" idx="1"/>
          </p:nvPr>
        </p:nvSpPr>
        <p:spPr>
          <a:xfrm>
            <a:off x="0" y="1524000"/>
            <a:ext cx="5030788" cy="4344988"/>
          </a:xfrm>
        </p:spPr>
        <p:txBody>
          <a:bodyPr/>
          <a:lstStyle/>
          <a:p>
            <a:pPr eaLnBrk="1" hangingPunct="1"/>
            <a:r>
              <a:rPr lang="en-US" sz="3600" smtClean="0">
                <a:latin typeface="Berlin Sans FB Demi" pitchFamily="34" charset="0"/>
              </a:rPr>
              <a:t>In a car engine, fuel is burned to convert chemical energy into heat energy. The heat energy is then changed into mechanical energy</a:t>
            </a:r>
            <a:r>
              <a:rPr lang="en-US" sz="3600" smtClean="0"/>
              <a:t>.</a:t>
            </a:r>
          </a:p>
        </p:txBody>
      </p:sp>
      <p:pic>
        <p:nvPicPr>
          <p:cNvPr id="32772" name="Picture 9" descr="j0189238"/>
          <p:cNvPicPr>
            <a:picLocks noGrp="1" noChangeAspect="1" noChangeArrowheads="1" noCrop="1"/>
          </p:cNvPicPr>
          <p:nvPr>
            <p:ph sz="half" idx="2"/>
          </p:nvPr>
        </p:nvPicPr>
        <p:blipFill>
          <a:blip r:embed="rId2"/>
          <a:srcRect/>
          <a:stretch>
            <a:fillRect/>
          </a:stretch>
        </p:blipFill>
        <p:spPr>
          <a:xfrm>
            <a:off x="5486400" y="1981200"/>
            <a:ext cx="3276600" cy="304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title"/>
          </p:nvPr>
        </p:nvSpPr>
        <p:spPr>
          <a:xfrm>
            <a:off x="304800" y="4495800"/>
            <a:ext cx="8839200" cy="1752600"/>
          </a:xfrm>
        </p:spPr>
        <p:txBody>
          <a:bodyPr/>
          <a:lstStyle/>
          <a:p>
            <a:pPr eaLnBrk="1" hangingPunct="1"/>
            <a:r>
              <a:rPr lang="en-US" dirty="0" smtClean="0">
                <a:solidFill>
                  <a:srgbClr val="FF0000"/>
                </a:solidFill>
              </a:rPr>
              <a:t>Chemical </a:t>
            </a:r>
            <a:r>
              <a:rPr lang="en-US" dirty="0" smtClean="0">
                <a:solidFill>
                  <a:srgbClr val="FF0000"/>
                </a:solidFill>
                <a:sym typeface="Wingdings" pitchFamily="2" charset="2"/>
              </a:rPr>
              <a:t> Thermal Mechanical</a:t>
            </a:r>
            <a:endParaRPr lang="en-US" dirty="0" smtClean="0">
              <a:solidFill>
                <a:srgbClr val="FF0000"/>
              </a:solidFill>
            </a:endParaRPr>
          </a:p>
        </p:txBody>
      </p:sp>
      <p:pic>
        <p:nvPicPr>
          <p:cNvPr id="33795" name="Picture 7" descr="j0289534"/>
          <p:cNvPicPr>
            <a:picLocks noGrp="1" noChangeAspect="1" noChangeArrowheads="1"/>
          </p:cNvPicPr>
          <p:nvPr>
            <p:ph sz="half" idx="2"/>
          </p:nvPr>
        </p:nvPicPr>
        <p:blipFill>
          <a:blip r:embed="rId2"/>
          <a:srcRect/>
          <a:stretch>
            <a:fillRect/>
          </a:stretch>
        </p:blipFill>
        <p:spPr>
          <a:xfrm>
            <a:off x="1752600" y="1143000"/>
            <a:ext cx="5562600" cy="31369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Berlin Sans FB Demi" pitchFamily="34" charset="0"/>
              </a:rPr>
              <a:t>Question 3</a:t>
            </a:r>
          </a:p>
        </p:txBody>
      </p:sp>
      <p:sp>
        <p:nvSpPr>
          <p:cNvPr id="3" name="Content Placeholder 2"/>
          <p:cNvSpPr>
            <a:spLocks noGrp="1"/>
          </p:cNvSpPr>
          <p:nvPr>
            <p:ph idx="1"/>
          </p:nvPr>
        </p:nvSpPr>
        <p:spPr/>
        <p:txBody>
          <a:bodyPr>
            <a:normAutofit/>
          </a:bodyPr>
          <a:lstStyle/>
          <a:p>
            <a:pPr algn="ctr" eaLnBrk="1" hangingPunct="1">
              <a:lnSpc>
                <a:spcPct val="90000"/>
              </a:lnSpc>
              <a:buFont typeface="Arial" charset="0"/>
              <a:buNone/>
            </a:pPr>
            <a:r>
              <a:rPr lang="en-US" b="1" smtClean="0"/>
              <a:t> </a:t>
            </a:r>
            <a:r>
              <a:rPr lang="en-US" sz="3600" b="1" smtClean="0">
                <a:solidFill>
                  <a:srgbClr val="FF0000"/>
                </a:solidFill>
                <a:latin typeface="Berlin Sans FB Demi" pitchFamily="34" charset="0"/>
              </a:rPr>
              <a:t>Law of the Conservation of Energy:</a:t>
            </a:r>
          </a:p>
          <a:p>
            <a:pPr algn="ctr" eaLnBrk="1" hangingPunct="1">
              <a:lnSpc>
                <a:spcPct val="90000"/>
              </a:lnSpc>
              <a:buFont typeface="Arial" charset="0"/>
              <a:buNone/>
            </a:pPr>
            <a:r>
              <a:rPr lang="en-US" sz="3600" b="1" smtClean="0">
                <a:solidFill>
                  <a:srgbClr val="FF0000"/>
                </a:solidFill>
                <a:latin typeface="Berlin Sans FB Demi" pitchFamily="34" charset="0"/>
              </a:rPr>
              <a:t>No matter how the energy is transferred (passed on) or transformed (changed), all of that energy still exists in some form</a:t>
            </a:r>
          </a:p>
          <a:p>
            <a:pPr algn="ctr" eaLnBrk="1" hangingPunct="1">
              <a:lnSpc>
                <a:spcPct val="90000"/>
              </a:lnSpc>
              <a:buFont typeface="Arial" charset="0"/>
              <a:buNone/>
            </a:pPr>
            <a:endParaRPr lang="en-US" sz="3600" b="1" smtClean="0">
              <a:solidFill>
                <a:srgbClr val="FF0000"/>
              </a:solidFill>
              <a:latin typeface="Berlin Sans FB Demi" pitchFamily="34" charset="0"/>
            </a:endParaRPr>
          </a:p>
          <a:p>
            <a:pPr algn="ctr" eaLnBrk="1" hangingPunct="1">
              <a:lnSpc>
                <a:spcPct val="90000"/>
              </a:lnSpc>
              <a:buFont typeface="Arial" charset="0"/>
              <a:buNone/>
            </a:pPr>
            <a:r>
              <a:rPr lang="en-US" b="1" smtClean="0">
                <a:solidFill>
                  <a:srgbClr val="FF0000"/>
                </a:solidFill>
                <a:hlinkClick r:id="rId2"/>
              </a:rPr>
              <a:t>http://www.youtube.com/watch?v=qybUFnY7Y8w</a:t>
            </a:r>
            <a:endParaRPr lang="en-US" b="1"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Machines Handout (from last class)</a:t>
            </a:r>
            <a:endParaRPr lang="en-US" dirty="0"/>
          </a:p>
        </p:txBody>
      </p:sp>
      <p:sp>
        <p:nvSpPr>
          <p:cNvPr id="3" name="Content Placeholder 2"/>
          <p:cNvSpPr>
            <a:spLocks noGrp="1"/>
          </p:cNvSpPr>
          <p:nvPr>
            <p:ph idx="1"/>
          </p:nvPr>
        </p:nvSpPr>
        <p:spPr/>
        <p:txBody>
          <a:bodyPr/>
          <a:lstStyle/>
          <a:p>
            <a:r>
              <a:rPr lang="en-US" dirty="0" smtClean="0"/>
              <a:t>*see front of handout</a:t>
            </a:r>
          </a:p>
          <a:p>
            <a:endParaRPr lang="en-US" dirty="0" smtClean="0"/>
          </a:p>
          <a:p>
            <a:r>
              <a:rPr lang="en-US" smtClean="0"/>
              <a:t>What did you write?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Berlin Sans FB Demi" pitchFamily="34" charset="0"/>
              </a:rPr>
              <a:t>Questions We are Answering Today</a:t>
            </a:r>
            <a:endParaRPr lang="en-US" dirty="0">
              <a:latin typeface="Berlin Sans FB Demi" pitchFamily="34" charset="0"/>
            </a:endParaRPr>
          </a:p>
        </p:txBody>
      </p:sp>
      <p:sp>
        <p:nvSpPr>
          <p:cNvPr id="9219" name="Content Placeholder 2"/>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eriod"/>
            </a:pPr>
            <a:r>
              <a:rPr lang="en-US" smtClean="0">
                <a:latin typeface="Berlin Sans FB Demi" pitchFamily="34" charset="0"/>
              </a:rPr>
              <a:t>What are the main types of energy?</a:t>
            </a:r>
          </a:p>
          <a:p>
            <a:pPr marL="514350" indent="-514350" eaLnBrk="1" hangingPunct="1">
              <a:buFont typeface="Arial" charset="0"/>
              <a:buNone/>
            </a:pPr>
            <a:endParaRPr lang="en-US" smtClean="0">
              <a:latin typeface="Berlin Sans FB Demi" pitchFamily="34" charset="0"/>
            </a:endParaRPr>
          </a:p>
          <a:p>
            <a:pPr marL="514350" indent="-514350" eaLnBrk="1" hangingPunct="1">
              <a:buFont typeface="Arial" charset="0"/>
              <a:buNone/>
            </a:pPr>
            <a:r>
              <a:rPr lang="en-US" smtClean="0">
                <a:latin typeface="Berlin Sans FB Demi" pitchFamily="34" charset="0"/>
              </a:rPr>
              <a:t>2. What is Energy Transfer?</a:t>
            </a:r>
          </a:p>
          <a:p>
            <a:pPr marL="514350" indent="-514350" eaLnBrk="1" hangingPunct="1">
              <a:buFont typeface="Arial" charset="0"/>
              <a:buNone/>
            </a:pPr>
            <a:endParaRPr lang="en-US" smtClean="0">
              <a:latin typeface="Berlin Sans FB Demi" pitchFamily="34" charset="0"/>
            </a:endParaRPr>
          </a:p>
          <a:p>
            <a:pPr marL="514350" indent="-514350" eaLnBrk="1" hangingPunct="1">
              <a:buFont typeface="Arial" charset="0"/>
              <a:buNone/>
            </a:pPr>
            <a:r>
              <a:rPr lang="en-US" smtClean="0">
                <a:latin typeface="Berlin Sans FB Demi" pitchFamily="34" charset="0"/>
              </a:rPr>
              <a:t>3. What is the Law of Conservation of Energy and how does it apply? </a:t>
            </a:r>
          </a:p>
          <a:p>
            <a:pPr marL="514350" indent="-514350" eaLnBrk="1" hangingPunct="1">
              <a:buFont typeface="Arial" charset="0"/>
              <a:buNone/>
            </a:pPr>
            <a:endParaRPr lang="en-US" smtClean="0"/>
          </a:p>
          <a:p>
            <a:pPr marL="514350" indent="-514350" eaLnBrk="1" hangingPunct="1">
              <a:buFont typeface="Arial" charset="0"/>
              <a:buNone/>
            </a:pPr>
            <a:endParaRPr lang="en-US" smtClean="0"/>
          </a:p>
          <a:p>
            <a:pPr marL="514350" indent="-51435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Machines</a:t>
            </a:r>
            <a:endParaRPr lang="en-US" dirty="0"/>
          </a:p>
        </p:txBody>
      </p:sp>
      <p:sp>
        <p:nvSpPr>
          <p:cNvPr id="3" name="Content Placeholder 2"/>
          <p:cNvSpPr>
            <a:spLocks noGrp="1"/>
          </p:cNvSpPr>
          <p:nvPr>
            <p:ph idx="1"/>
          </p:nvPr>
        </p:nvSpPr>
        <p:spPr/>
        <p:txBody>
          <a:bodyPr/>
          <a:lstStyle/>
          <a:p>
            <a:r>
              <a:rPr lang="en-US" dirty="0" smtClean="0"/>
              <a:t>6 Simple machines handout</a:t>
            </a:r>
          </a:p>
          <a:p>
            <a:endParaRPr lang="en-US" dirty="0" smtClean="0"/>
          </a:p>
          <a:p>
            <a:r>
              <a:rPr lang="en-US" dirty="0" smtClean="0"/>
              <a:t>You explored 6 types of simple machines</a:t>
            </a:r>
          </a:p>
          <a:p>
            <a:endParaRPr lang="en-US" dirty="0" smtClean="0"/>
          </a:p>
          <a:p>
            <a:r>
              <a:rPr lang="en-US" dirty="0" smtClean="0"/>
              <a:t>What were they?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6" name="Rectangle 2"/>
          <p:cNvSpPr>
            <a:spLocks noGrp="1" noChangeArrowheads="1"/>
          </p:cNvSpPr>
          <p:nvPr>
            <p:ph type="title"/>
          </p:nvPr>
        </p:nvSpPr>
        <p:spPr/>
        <p:txBody>
          <a:bodyPr/>
          <a:lstStyle/>
          <a:p>
            <a:pPr eaLnBrk="1" hangingPunct="1"/>
            <a:r>
              <a:rPr lang="en-US" smtClean="0"/>
              <a:t>The 6 Simple Machines</a:t>
            </a:r>
          </a:p>
        </p:txBody>
      </p:sp>
      <p:graphicFrame>
        <p:nvGraphicFramePr>
          <p:cNvPr id="17410" name="Object 2"/>
          <p:cNvGraphicFramePr>
            <a:graphicFrameLocks noChangeAspect="1"/>
          </p:cNvGraphicFramePr>
          <p:nvPr/>
        </p:nvGraphicFramePr>
        <p:xfrm>
          <a:off x="4038600" y="4648200"/>
          <a:ext cx="1298575" cy="2209800"/>
        </p:xfrm>
        <a:graphic>
          <a:graphicData uri="http://schemas.openxmlformats.org/presentationml/2006/ole">
            <p:oleObj spid="_x0000_s1026" name="ClipArt" r:id="rId3" imgW="4671000" imgH="7957440" progId="">
              <p:embed/>
            </p:oleObj>
          </a:graphicData>
        </a:graphic>
      </p:graphicFrame>
      <p:graphicFrame>
        <p:nvGraphicFramePr>
          <p:cNvPr id="17411" name="Object 3"/>
          <p:cNvGraphicFramePr>
            <a:graphicFrameLocks noChangeAspect="1"/>
          </p:cNvGraphicFramePr>
          <p:nvPr/>
        </p:nvGraphicFramePr>
        <p:xfrm>
          <a:off x="3733800" y="2438400"/>
          <a:ext cx="1690688" cy="1776413"/>
        </p:xfrm>
        <a:graphic>
          <a:graphicData uri="http://schemas.openxmlformats.org/presentationml/2006/ole">
            <p:oleObj spid="_x0000_s1027" name="ClipArt" r:id="rId4" imgW="1690200" imgH="1776240" progId="">
              <p:embed/>
            </p:oleObj>
          </a:graphicData>
        </a:graphic>
      </p:graphicFrame>
      <p:graphicFrame>
        <p:nvGraphicFramePr>
          <p:cNvPr id="17412" name="Object 4"/>
          <p:cNvGraphicFramePr>
            <a:graphicFrameLocks noChangeAspect="1"/>
          </p:cNvGraphicFramePr>
          <p:nvPr/>
        </p:nvGraphicFramePr>
        <p:xfrm>
          <a:off x="1219200" y="2590800"/>
          <a:ext cx="1666875" cy="1824038"/>
        </p:xfrm>
        <a:graphic>
          <a:graphicData uri="http://schemas.openxmlformats.org/presentationml/2006/ole">
            <p:oleObj spid="_x0000_s1028" name="ClipArt" r:id="rId5" imgW="1667520" imgH="1824840" progId="">
              <p:embed/>
            </p:oleObj>
          </a:graphicData>
        </a:graphic>
      </p:graphicFrame>
      <p:graphicFrame>
        <p:nvGraphicFramePr>
          <p:cNvPr id="17413" name="Object 5"/>
          <p:cNvGraphicFramePr>
            <a:graphicFrameLocks noChangeAspect="1"/>
          </p:cNvGraphicFramePr>
          <p:nvPr/>
        </p:nvGraphicFramePr>
        <p:xfrm>
          <a:off x="1447800" y="5181600"/>
          <a:ext cx="1524000" cy="1236663"/>
        </p:xfrm>
        <a:graphic>
          <a:graphicData uri="http://schemas.openxmlformats.org/presentationml/2006/ole">
            <p:oleObj spid="_x0000_s1029" name="ClipArt" r:id="rId6" imgW="4575960" imgH="3713040" progId="">
              <p:embed/>
            </p:oleObj>
          </a:graphicData>
        </a:graphic>
      </p:graphicFrame>
      <p:graphicFrame>
        <p:nvGraphicFramePr>
          <p:cNvPr id="17414" name="Object 6"/>
          <p:cNvGraphicFramePr>
            <a:graphicFrameLocks noChangeAspect="1"/>
          </p:cNvGraphicFramePr>
          <p:nvPr/>
        </p:nvGraphicFramePr>
        <p:xfrm>
          <a:off x="6096000" y="2514600"/>
          <a:ext cx="2209800" cy="1641475"/>
        </p:xfrm>
        <a:graphic>
          <a:graphicData uri="http://schemas.openxmlformats.org/presentationml/2006/ole">
            <p:oleObj spid="_x0000_s1030" name="ClipArt" r:id="rId7" imgW="4582440" imgH="3404160" progId="">
              <p:embed/>
            </p:oleObj>
          </a:graphicData>
        </a:graphic>
      </p:graphicFrame>
      <p:sp>
        <p:nvSpPr>
          <p:cNvPr id="17417" name="Text Box 8"/>
          <p:cNvSpPr txBox="1">
            <a:spLocks noChangeArrowheads="1"/>
          </p:cNvSpPr>
          <p:nvPr/>
        </p:nvSpPr>
        <p:spPr bwMode="auto">
          <a:xfrm>
            <a:off x="1219200" y="4648200"/>
            <a:ext cx="18288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Lever</a:t>
            </a:r>
          </a:p>
        </p:txBody>
      </p:sp>
      <p:sp>
        <p:nvSpPr>
          <p:cNvPr id="17418" name="Text Box 9"/>
          <p:cNvSpPr txBox="1">
            <a:spLocks noChangeArrowheads="1"/>
          </p:cNvSpPr>
          <p:nvPr/>
        </p:nvSpPr>
        <p:spPr bwMode="auto">
          <a:xfrm>
            <a:off x="3733800" y="4191000"/>
            <a:ext cx="20574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Pulley</a:t>
            </a:r>
          </a:p>
        </p:txBody>
      </p:sp>
      <p:sp>
        <p:nvSpPr>
          <p:cNvPr id="17419" name="Text Box 10"/>
          <p:cNvSpPr txBox="1">
            <a:spLocks noChangeArrowheads="1"/>
          </p:cNvSpPr>
          <p:nvPr/>
        </p:nvSpPr>
        <p:spPr bwMode="auto">
          <a:xfrm>
            <a:off x="6172200" y="4343400"/>
            <a:ext cx="23622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Wheel and Axle</a:t>
            </a:r>
          </a:p>
        </p:txBody>
      </p:sp>
      <p:sp>
        <p:nvSpPr>
          <p:cNvPr id="17420" name="Text Box 11"/>
          <p:cNvSpPr txBox="1">
            <a:spLocks noChangeArrowheads="1"/>
          </p:cNvSpPr>
          <p:nvPr/>
        </p:nvSpPr>
        <p:spPr bwMode="auto">
          <a:xfrm>
            <a:off x="5867400" y="1905000"/>
            <a:ext cx="21336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Wedge</a:t>
            </a:r>
          </a:p>
        </p:txBody>
      </p:sp>
      <p:sp>
        <p:nvSpPr>
          <p:cNvPr id="17421" name="Text Box 12"/>
          <p:cNvSpPr txBox="1">
            <a:spLocks noChangeArrowheads="1"/>
          </p:cNvSpPr>
          <p:nvPr/>
        </p:nvSpPr>
        <p:spPr bwMode="auto">
          <a:xfrm>
            <a:off x="3124200" y="1905000"/>
            <a:ext cx="28194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Screw</a:t>
            </a:r>
          </a:p>
        </p:txBody>
      </p:sp>
      <p:sp>
        <p:nvSpPr>
          <p:cNvPr id="17422" name="Text Box 13"/>
          <p:cNvSpPr txBox="1">
            <a:spLocks noChangeArrowheads="1"/>
          </p:cNvSpPr>
          <p:nvPr/>
        </p:nvSpPr>
        <p:spPr bwMode="auto">
          <a:xfrm>
            <a:off x="838200" y="1981200"/>
            <a:ext cx="25908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07" charset="0"/>
              </a:rPr>
              <a:t>Inclined Plane</a:t>
            </a:r>
          </a:p>
        </p:txBody>
      </p:sp>
      <p:graphicFrame>
        <p:nvGraphicFramePr>
          <p:cNvPr id="17415" name="Object 7"/>
          <p:cNvGraphicFramePr>
            <a:graphicFrameLocks noChangeAspect="1"/>
          </p:cNvGraphicFramePr>
          <p:nvPr/>
        </p:nvGraphicFramePr>
        <p:xfrm>
          <a:off x="6248400" y="5181600"/>
          <a:ext cx="1981200" cy="1306513"/>
        </p:xfrm>
        <a:graphic>
          <a:graphicData uri="http://schemas.openxmlformats.org/presentationml/2006/ole">
            <p:oleObj spid="_x0000_s1031" name="ClipArt" r:id="rId8" imgW="5714286" imgH="3771429" progId="">
              <p:embed/>
            </p:oleObj>
          </a:graphicData>
        </a:graphic>
      </p:graphicFrame>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800"/>
              <a:t>What is a Simple Machine?</a:t>
            </a:r>
          </a:p>
        </p:txBody>
      </p:sp>
      <p:sp>
        <p:nvSpPr>
          <p:cNvPr id="5123" name="Rectangle 3"/>
          <p:cNvSpPr>
            <a:spLocks noGrp="1" noChangeArrowheads="1"/>
          </p:cNvSpPr>
          <p:nvPr>
            <p:ph type="body" sz="half" idx="1"/>
          </p:nvPr>
        </p:nvSpPr>
        <p:spPr>
          <a:xfrm>
            <a:off x="228600" y="1295400"/>
            <a:ext cx="4648200" cy="5257800"/>
          </a:xfrm>
        </p:spPr>
        <p:txBody>
          <a:bodyPr/>
          <a:lstStyle/>
          <a:p>
            <a:r>
              <a:rPr lang="en-US" sz="3600" dirty="0"/>
              <a:t>A simple machine has </a:t>
            </a:r>
            <a:r>
              <a:rPr lang="en-US" sz="3600" dirty="0">
                <a:solidFill>
                  <a:srgbClr val="00B050"/>
                </a:solidFill>
              </a:rPr>
              <a:t>few or no moving parts</a:t>
            </a:r>
            <a:r>
              <a:rPr lang="en-US" sz="3600" dirty="0" smtClean="0">
                <a:solidFill>
                  <a:srgbClr val="00B050"/>
                </a:solidFill>
              </a:rPr>
              <a:t>.</a:t>
            </a:r>
          </a:p>
          <a:p>
            <a:pPr>
              <a:buNone/>
            </a:pPr>
            <a:endParaRPr lang="en-US" sz="3600" dirty="0"/>
          </a:p>
          <a:p>
            <a:r>
              <a:rPr lang="en-US" sz="3600" dirty="0"/>
              <a:t>Simple machines make work easier</a:t>
            </a:r>
          </a:p>
        </p:txBody>
      </p:sp>
      <p:pic>
        <p:nvPicPr>
          <p:cNvPr id="5132" name="Picture 12" descr="C:\Documents and Settings\Karen Young\My Documents\My Pictures\Simple machines\sixsimplemach.jpg"/>
          <p:cNvPicPr>
            <a:picLocks noGrp="1" noChangeAspect="1" noChangeArrowheads="1"/>
          </p:cNvPicPr>
          <p:nvPr>
            <p:ph type="clipArt" sz="half" idx="2"/>
          </p:nvPr>
        </p:nvPicPr>
        <p:blipFill>
          <a:blip r:embed="rId2"/>
          <a:srcRect/>
          <a:stretch>
            <a:fillRect/>
          </a:stretch>
        </p:blipFill>
        <p:spPr>
          <a:xfrm>
            <a:off x="5110163" y="1676400"/>
            <a:ext cx="3646487" cy="41148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28600"/>
            <a:ext cx="7772400" cy="1143000"/>
          </a:xfrm>
        </p:spPr>
        <p:txBody>
          <a:bodyPr/>
          <a:lstStyle/>
          <a:p>
            <a:r>
              <a:rPr lang="en-US" dirty="0"/>
              <a:t>Wheels and Axles</a:t>
            </a:r>
          </a:p>
        </p:txBody>
      </p:sp>
      <p:sp>
        <p:nvSpPr>
          <p:cNvPr id="6147" name="Rectangle 3"/>
          <p:cNvSpPr>
            <a:spLocks noGrp="1" noChangeArrowheads="1"/>
          </p:cNvSpPr>
          <p:nvPr>
            <p:ph type="body" sz="half" idx="1"/>
          </p:nvPr>
        </p:nvSpPr>
        <p:spPr>
          <a:xfrm>
            <a:off x="304800" y="1295400"/>
            <a:ext cx="4724400" cy="5257800"/>
          </a:xfrm>
        </p:spPr>
        <p:txBody>
          <a:bodyPr/>
          <a:lstStyle/>
          <a:p>
            <a:pPr>
              <a:lnSpc>
                <a:spcPct val="90000"/>
              </a:lnSpc>
            </a:pPr>
            <a:r>
              <a:rPr lang="en-US" sz="3600" dirty="0">
                <a:solidFill>
                  <a:srgbClr val="00B050"/>
                </a:solidFill>
              </a:rPr>
              <a:t>The wheel and axle are a simple </a:t>
            </a:r>
            <a:r>
              <a:rPr lang="en-US" sz="3600" dirty="0" smtClean="0">
                <a:solidFill>
                  <a:srgbClr val="00B050"/>
                </a:solidFill>
              </a:rPr>
              <a:t>machine</a:t>
            </a:r>
          </a:p>
          <a:p>
            <a:pPr>
              <a:lnSpc>
                <a:spcPct val="90000"/>
              </a:lnSpc>
              <a:buNone/>
            </a:pPr>
            <a:endParaRPr lang="en-US" sz="3600" dirty="0">
              <a:solidFill>
                <a:srgbClr val="00B050"/>
              </a:solidFill>
            </a:endParaRPr>
          </a:p>
          <a:p>
            <a:pPr>
              <a:lnSpc>
                <a:spcPct val="90000"/>
              </a:lnSpc>
            </a:pPr>
            <a:r>
              <a:rPr lang="en-US" sz="3600" dirty="0">
                <a:solidFill>
                  <a:srgbClr val="7030A0"/>
                </a:solidFill>
              </a:rPr>
              <a:t>The axle is a rod that goes through the wheel which allows the wheel to turn</a:t>
            </a:r>
          </a:p>
          <a:p>
            <a:pPr>
              <a:lnSpc>
                <a:spcPct val="90000"/>
              </a:lnSpc>
            </a:pPr>
            <a:r>
              <a:rPr lang="en-US" sz="3600" b="1" dirty="0">
                <a:solidFill>
                  <a:srgbClr val="00B050"/>
                </a:solidFill>
              </a:rPr>
              <a:t>Gears are a form of wheels and axles</a:t>
            </a:r>
          </a:p>
        </p:txBody>
      </p:sp>
      <p:pic>
        <p:nvPicPr>
          <p:cNvPr id="6153" name="Picture 9" descr="C:\Documents and Settings\Karen Young\My Documents\My Pictures\Simple machines\s10%20wheels.jpg"/>
          <p:cNvPicPr>
            <a:picLocks noChangeAspect="1" noChangeArrowheads="1"/>
          </p:cNvPicPr>
          <p:nvPr/>
        </p:nvPicPr>
        <p:blipFill>
          <a:blip r:embed="rId2"/>
          <a:srcRect/>
          <a:stretch>
            <a:fillRect/>
          </a:stretch>
        </p:blipFill>
        <p:spPr bwMode="auto">
          <a:xfrm>
            <a:off x="5867400" y="4648200"/>
            <a:ext cx="2895600" cy="1973263"/>
          </a:xfrm>
          <a:prstGeom prst="rect">
            <a:avLst/>
          </a:prstGeom>
          <a:noFill/>
        </p:spPr>
      </p:pic>
      <p:pic>
        <p:nvPicPr>
          <p:cNvPr id="6156" name="Picture 12" descr="C:\Documents and Settings\Karen Young\My Documents\My Pictures\Simple machines\hmhears4.jpg"/>
          <p:cNvPicPr>
            <a:picLocks noGrp="1" noChangeAspect="1" noChangeArrowheads="1"/>
          </p:cNvPicPr>
          <p:nvPr>
            <p:ph type="clipArt" sz="half" idx="2"/>
          </p:nvPr>
        </p:nvPicPr>
        <p:blipFill>
          <a:blip r:embed="rId3"/>
          <a:srcRect/>
          <a:stretch>
            <a:fillRect/>
          </a:stretch>
        </p:blipFill>
        <p:spPr>
          <a:xfrm>
            <a:off x="4876800" y="2667000"/>
            <a:ext cx="3011398" cy="2011363"/>
          </a:xfrm>
          <a:noFill/>
          <a:ln/>
        </p:spPr>
      </p:pic>
      <p:pic>
        <p:nvPicPr>
          <p:cNvPr id="6157" name="Picture 13" descr="C:\Documents and Settings\Karen Young\My Documents\My Pictures\Simple machines\gears.jpg"/>
          <p:cNvPicPr>
            <a:picLocks noChangeAspect="1" noChangeArrowheads="1"/>
          </p:cNvPicPr>
          <p:nvPr/>
        </p:nvPicPr>
        <p:blipFill>
          <a:blip r:embed="rId4"/>
          <a:srcRect/>
          <a:stretch>
            <a:fillRect/>
          </a:stretch>
        </p:blipFill>
        <p:spPr bwMode="auto">
          <a:xfrm>
            <a:off x="6934200" y="381000"/>
            <a:ext cx="1657350" cy="2895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7772400" cy="1143000"/>
          </a:xfrm>
        </p:spPr>
        <p:txBody>
          <a:bodyPr/>
          <a:lstStyle/>
          <a:p>
            <a:r>
              <a:rPr lang="en-US" dirty="0"/>
              <a:t>Pulleys</a:t>
            </a:r>
          </a:p>
        </p:txBody>
      </p:sp>
      <p:sp>
        <p:nvSpPr>
          <p:cNvPr id="7171" name="Rectangle 3"/>
          <p:cNvSpPr>
            <a:spLocks noGrp="1" noChangeArrowheads="1"/>
          </p:cNvSpPr>
          <p:nvPr>
            <p:ph type="body" sz="half" idx="1"/>
          </p:nvPr>
        </p:nvSpPr>
        <p:spPr>
          <a:xfrm>
            <a:off x="304800" y="1219200"/>
            <a:ext cx="4572000" cy="4572000"/>
          </a:xfrm>
        </p:spPr>
        <p:txBody>
          <a:bodyPr/>
          <a:lstStyle/>
          <a:p>
            <a:r>
              <a:rPr lang="en-US" sz="3600" b="1" dirty="0" smtClean="0">
                <a:solidFill>
                  <a:srgbClr val="7030A0"/>
                </a:solidFill>
              </a:rPr>
              <a:t>Pulleys </a:t>
            </a:r>
            <a:r>
              <a:rPr lang="en-US" sz="3600" dirty="0">
                <a:solidFill>
                  <a:srgbClr val="7030A0"/>
                </a:solidFill>
              </a:rPr>
              <a:t>are wheels and axles with a groove around the </a:t>
            </a:r>
            <a:r>
              <a:rPr lang="en-US" sz="3600" dirty="0" smtClean="0">
                <a:solidFill>
                  <a:srgbClr val="7030A0"/>
                </a:solidFill>
              </a:rPr>
              <a:t>outside</a:t>
            </a:r>
          </a:p>
          <a:p>
            <a:endParaRPr lang="en-US" sz="3600" dirty="0">
              <a:solidFill>
                <a:srgbClr val="7030A0"/>
              </a:solidFill>
            </a:endParaRPr>
          </a:p>
          <a:p>
            <a:r>
              <a:rPr lang="en-US" sz="3600" dirty="0">
                <a:solidFill>
                  <a:srgbClr val="7030A0"/>
                </a:solidFill>
              </a:rPr>
              <a:t>A pulley needs a rope, chain or belt around the groove to make it do work</a:t>
            </a:r>
          </a:p>
        </p:txBody>
      </p:sp>
      <p:pic>
        <p:nvPicPr>
          <p:cNvPr id="7187" name="Picture 19" descr="C:\Documents and Settings\Karen Young\My Documents\My Pictures\Simple machines\pulley.jpg"/>
          <p:cNvPicPr>
            <a:picLocks noGrp="1" noChangeAspect="1" noChangeArrowheads="1"/>
          </p:cNvPicPr>
          <p:nvPr>
            <p:ph type="clipArt" sz="half" idx="2"/>
          </p:nvPr>
        </p:nvPicPr>
        <p:blipFill>
          <a:blip r:embed="rId2"/>
          <a:srcRect/>
          <a:stretch>
            <a:fillRect/>
          </a:stretch>
        </p:blipFill>
        <p:spPr>
          <a:xfrm>
            <a:off x="5105400" y="457200"/>
            <a:ext cx="3810000" cy="2855913"/>
          </a:xfrm>
          <a:noFill/>
          <a:ln/>
        </p:spPr>
      </p:pic>
      <p:pic>
        <p:nvPicPr>
          <p:cNvPr id="7188" name="Picture 20" descr="C:\Documents and Settings\Karen Young\My Documents\My Pictures\Simple machines\mystic%20pulley%20system.jpg"/>
          <p:cNvPicPr>
            <a:picLocks noChangeAspect="1" noChangeArrowheads="1"/>
          </p:cNvPicPr>
          <p:nvPr/>
        </p:nvPicPr>
        <p:blipFill>
          <a:blip r:embed="rId3"/>
          <a:srcRect/>
          <a:stretch>
            <a:fillRect/>
          </a:stretch>
        </p:blipFill>
        <p:spPr bwMode="auto">
          <a:xfrm>
            <a:off x="6578600" y="3276600"/>
            <a:ext cx="2387600" cy="3581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Diagrams of Pulleys</a:t>
            </a:r>
          </a:p>
        </p:txBody>
      </p:sp>
      <p:sp>
        <p:nvSpPr>
          <p:cNvPr id="36867" name="Rectangle 3"/>
          <p:cNvSpPr>
            <a:spLocks noGrp="1" noChangeArrowheads="1"/>
          </p:cNvSpPr>
          <p:nvPr>
            <p:ph type="body" idx="1"/>
          </p:nvPr>
        </p:nvSpPr>
        <p:spPr/>
        <p:txBody>
          <a:bodyPr/>
          <a:lstStyle/>
          <a:p>
            <a:pPr eaLnBrk="1" hangingPunct="1">
              <a:buFont typeface="Wingdings" pitchFamily="-107" charset="2"/>
              <a:buNone/>
            </a:pPr>
            <a:r>
              <a:rPr lang="en-US" dirty="0" smtClean="0">
                <a:solidFill>
                  <a:srgbClr val="0070C0"/>
                </a:solidFill>
              </a:rPr>
              <a:t>Fixed pulley: </a:t>
            </a:r>
          </a:p>
        </p:txBody>
      </p:sp>
      <p:pic>
        <p:nvPicPr>
          <p:cNvPr id="36868" name="Picture 4" descr="pulley"/>
          <p:cNvPicPr>
            <a:picLocks noChangeAspect="1" noChangeArrowheads="1" noCrop="1"/>
          </p:cNvPicPr>
          <p:nvPr/>
        </p:nvPicPr>
        <p:blipFill>
          <a:blip r:embed="rId2"/>
          <a:srcRect/>
          <a:stretch>
            <a:fillRect/>
          </a:stretch>
        </p:blipFill>
        <p:spPr bwMode="auto">
          <a:xfrm>
            <a:off x="3581400" y="1828800"/>
            <a:ext cx="1504950" cy="2266950"/>
          </a:xfrm>
          <a:prstGeom prst="rect">
            <a:avLst/>
          </a:prstGeom>
          <a:noFill/>
          <a:ln w="9525">
            <a:noFill/>
            <a:miter lim="800000"/>
            <a:headEnd/>
            <a:tailEnd/>
          </a:ln>
        </p:spPr>
      </p:pic>
      <p:sp>
        <p:nvSpPr>
          <p:cNvPr id="36869" name="Text Box 5"/>
          <p:cNvSpPr txBox="1">
            <a:spLocks noChangeArrowheads="1"/>
          </p:cNvSpPr>
          <p:nvPr/>
        </p:nvSpPr>
        <p:spPr bwMode="auto">
          <a:xfrm>
            <a:off x="5334000" y="2057400"/>
            <a:ext cx="3200400" cy="1552575"/>
          </a:xfrm>
          <a:prstGeom prst="rect">
            <a:avLst/>
          </a:prstGeom>
          <a:noFill/>
          <a:ln w="9525">
            <a:noFill/>
            <a:miter lim="800000"/>
            <a:headEnd/>
            <a:tailEnd/>
          </a:ln>
        </p:spPr>
        <p:txBody>
          <a:bodyPr>
            <a:spAutoFit/>
          </a:bodyPr>
          <a:lstStyle/>
          <a:p>
            <a:pPr>
              <a:spcBef>
                <a:spcPct val="50000"/>
              </a:spcBef>
            </a:pPr>
            <a:r>
              <a:rPr lang="en-US" sz="2400"/>
              <a:t>A fixed pulley changes the direction of a force; however, it does not create a mechanical advantage. </a:t>
            </a:r>
          </a:p>
        </p:txBody>
      </p:sp>
      <p:sp>
        <p:nvSpPr>
          <p:cNvPr id="36870" name="Text Box 6"/>
          <p:cNvSpPr txBox="1">
            <a:spLocks noChangeArrowheads="1"/>
          </p:cNvSpPr>
          <p:nvPr/>
        </p:nvSpPr>
        <p:spPr bwMode="auto">
          <a:xfrm>
            <a:off x="609600" y="4343400"/>
            <a:ext cx="6477000" cy="523220"/>
          </a:xfrm>
          <a:prstGeom prst="rect">
            <a:avLst/>
          </a:prstGeom>
          <a:noFill/>
          <a:ln w="9525">
            <a:noFill/>
            <a:miter lim="800000"/>
            <a:headEnd/>
            <a:tailEnd/>
          </a:ln>
        </p:spPr>
        <p:txBody>
          <a:bodyPr>
            <a:spAutoFit/>
          </a:bodyPr>
          <a:lstStyle/>
          <a:p>
            <a:pPr>
              <a:spcBef>
                <a:spcPct val="50000"/>
              </a:spcBef>
            </a:pPr>
            <a:r>
              <a:rPr lang="en-US" sz="2800" dirty="0">
                <a:solidFill>
                  <a:srgbClr val="CC00CC"/>
                </a:solidFill>
                <a:latin typeface="Times New Roman" pitchFamily="-107" charset="0"/>
              </a:rPr>
              <a:t>Movable Pulley: </a:t>
            </a:r>
          </a:p>
        </p:txBody>
      </p:sp>
      <p:pic>
        <p:nvPicPr>
          <p:cNvPr id="36871" name="Picture 7" descr="movable%20pulley"/>
          <p:cNvPicPr>
            <a:picLocks noChangeAspect="1" noChangeArrowheads="1" noCrop="1"/>
          </p:cNvPicPr>
          <p:nvPr/>
        </p:nvPicPr>
        <p:blipFill>
          <a:blip r:embed="rId3"/>
          <a:srcRect/>
          <a:stretch>
            <a:fillRect/>
          </a:stretch>
        </p:blipFill>
        <p:spPr bwMode="auto">
          <a:xfrm>
            <a:off x="3581400" y="4343400"/>
            <a:ext cx="1476375" cy="2181225"/>
          </a:xfrm>
          <a:prstGeom prst="rect">
            <a:avLst/>
          </a:prstGeom>
          <a:noFill/>
          <a:ln w="9525">
            <a:noFill/>
            <a:miter lim="800000"/>
            <a:headEnd/>
            <a:tailEnd/>
          </a:ln>
        </p:spPr>
      </p:pic>
      <p:sp>
        <p:nvSpPr>
          <p:cNvPr id="36872" name="Text Box 8"/>
          <p:cNvSpPr txBox="1">
            <a:spLocks noChangeArrowheads="1"/>
          </p:cNvSpPr>
          <p:nvPr/>
        </p:nvSpPr>
        <p:spPr bwMode="auto">
          <a:xfrm>
            <a:off x="5410200" y="4419600"/>
            <a:ext cx="3200400" cy="1979613"/>
          </a:xfrm>
          <a:prstGeom prst="rect">
            <a:avLst/>
          </a:prstGeom>
          <a:noFill/>
          <a:ln w="9525">
            <a:noFill/>
            <a:miter lim="800000"/>
            <a:headEnd/>
            <a:tailEnd/>
          </a:ln>
        </p:spPr>
        <p:txBody>
          <a:bodyPr>
            <a:spAutoFit/>
          </a:bodyPr>
          <a:lstStyle/>
          <a:p>
            <a:pPr>
              <a:spcBef>
                <a:spcPct val="50000"/>
              </a:spcBef>
            </a:pPr>
            <a:r>
              <a:rPr lang="en-US" sz="2400"/>
              <a:t>The mechanical advantage of a moveable pulley is equal to the number of ropes that support the moveable pulley.</a:t>
            </a:r>
            <a:r>
              <a:rPr lang="en-US" sz="280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7772400" cy="1143000"/>
          </a:xfrm>
        </p:spPr>
        <p:txBody>
          <a:bodyPr/>
          <a:lstStyle/>
          <a:p>
            <a:r>
              <a:rPr lang="en-US" dirty="0"/>
              <a:t>Inclined Planes</a:t>
            </a:r>
          </a:p>
        </p:txBody>
      </p:sp>
      <p:sp>
        <p:nvSpPr>
          <p:cNvPr id="8195" name="Rectangle 3"/>
          <p:cNvSpPr>
            <a:spLocks noGrp="1" noChangeArrowheads="1"/>
          </p:cNvSpPr>
          <p:nvPr>
            <p:ph type="body" sz="half" idx="1"/>
          </p:nvPr>
        </p:nvSpPr>
        <p:spPr>
          <a:xfrm>
            <a:off x="228600" y="1143000"/>
            <a:ext cx="4648200" cy="4648200"/>
          </a:xfrm>
        </p:spPr>
        <p:txBody>
          <a:bodyPr/>
          <a:lstStyle/>
          <a:p>
            <a:r>
              <a:rPr lang="en-US" sz="3600" dirty="0">
                <a:solidFill>
                  <a:srgbClr val="CC00CC"/>
                </a:solidFill>
              </a:rPr>
              <a:t>An </a:t>
            </a:r>
            <a:r>
              <a:rPr lang="en-US" sz="3600" b="1" dirty="0">
                <a:solidFill>
                  <a:srgbClr val="CC00CC"/>
                </a:solidFill>
              </a:rPr>
              <a:t>inclined plane </a:t>
            </a:r>
            <a:r>
              <a:rPr lang="en-US" sz="3600" dirty="0">
                <a:solidFill>
                  <a:srgbClr val="CC00CC"/>
                </a:solidFill>
              </a:rPr>
              <a:t>is a flat surface that is </a:t>
            </a:r>
            <a:r>
              <a:rPr lang="en-US" sz="3600" b="1" dirty="0">
                <a:solidFill>
                  <a:srgbClr val="CC00CC"/>
                </a:solidFill>
              </a:rPr>
              <a:t>higher</a:t>
            </a:r>
            <a:r>
              <a:rPr lang="en-US" sz="3600" dirty="0">
                <a:solidFill>
                  <a:srgbClr val="CC00CC"/>
                </a:solidFill>
              </a:rPr>
              <a:t> on one </a:t>
            </a:r>
            <a:r>
              <a:rPr lang="en-US" sz="3600" dirty="0" smtClean="0">
                <a:solidFill>
                  <a:srgbClr val="CC00CC"/>
                </a:solidFill>
              </a:rPr>
              <a:t>end</a:t>
            </a:r>
          </a:p>
          <a:p>
            <a:pPr>
              <a:buNone/>
            </a:pPr>
            <a:endParaRPr lang="en-US" sz="3600" dirty="0">
              <a:solidFill>
                <a:srgbClr val="CC00CC"/>
              </a:solidFill>
            </a:endParaRPr>
          </a:p>
          <a:p>
            <a:r>
              <a:rPr lang="en-US" sz="3600" dirty="0">
                <a:solidFill>
                  <a:srgbClr val="CC00CC"/>
                </a:solidFill>
              </a:rPr>
              <a:t>Inclined planes make the work of moving things easier</a:t>
            </a:r>
          </a:p>
        </p:txBody>
      </p:sp>
      <p:pic>
        <p:nvPicPr>
          <p:cNvPr id="8205" name="Picture 13" descr="C:\Documents and Settings\Karen Young\My Documents\My Pictures\Simple machines\bathtub.jpg"/>
          <p:cNvPicPr>
            <a:picLocks noChangeAspect="1" noChangeArrowheads="1"/>
          </p:cNvPicPr>
          <p:nvPr/>
        </p:nvPicPr>
        <p:blipFill>
          <a:blip r:embed="rId3"/>
          <a:srcRect/>
          <a:stretch>
            <a:fillRect/>
          </a:stretch>
        </p:blipFill>
        <p:spPr bwMode="auto">
          <a:xfrm>
            <a:off x="5943600" y="0"/>
            <a:ext cx="3200400" cy="2400300"/>
          </a:xfrm>
          <a:prstGeom prst="rect">
            <a:avLst/>
          </a:prstGeom>
          <a:noFill/>
        </p:spPr>
      </p:pic>
      <p:pic>
        <p:nvPicPr>
          <p:cNvPr id="8206" name="Picture 14" descr="C:\Documents and Settings\Karen Young\My Documents\My Pictures\Simple machines\ramps.jpg"/>
          <p:cNvPicPr>
            <a:picLocks noChangeAspect="1" noChangeArrowheads="1"/>
          </p:cNvPicPr>
          <p:nvPr/>
        </p:nvPicPr>
        <p:blipFill>
          <a:blip r:embed="rId4"/>
          <a:srcRect/>
          <a:stretch>
            <a:fillRect/>
          </a:stretch>
        </p:blipFill>
        <p:spPr bwMode="auto">
          <a:xfrm>
            <a:off x="6934200" y="4641850"/>
            <a:ext cx="1924050" cy="1763713"/>
          </a:xfrm>
          <a:prstGeom prst="rect">
            <a:avLst/>
          </a:prstGeom>
          <a:noFill/>
        </p:spPr>
      </p:pic>
      <p:pic>
        <p:nvPicPr>
          <p:cNvPr id="8204" name="Picture 12" descr="C:\Documents and Settings\Karen Young\My Documents\My Pictures\Simple machines\stairs.jpg"/>
          <p:cNvPicPr>
            <a:picLocks noGrp="1" noChangeAspect="1" noChangeArrowheads="1"/>
          </p:cNvPicPr>
          <p:nvPr>
            <p:ph type="clipArt" sz="half" idx="2"/>
          </p:nvPr>
        </p:nvPicPr>
        <p:blipFill>
          <a:blip r:embed="rId5"/>
          <a:srcRect/>
          <a:stretch>
            <a:fillRect/>
          </a:stretch>
        </p:blipFill>
        <p:spPr>
          <a:xfrm>
            <a:off x="5029200" y="2305050"/>
            <a:ext cx="3810000" cy="28575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228600"/>
            <a:ext cx="7772400" cy="1143000"/>
          </a:xfrm>
        </p:spPr>
        <p:txBody>
          <a:bodyPr/>
          <a:lstStyle/>
          <a:p>
            <a:pPr eaLnBrk="1" hangingPunct="1"/>
            <a:r>
              <a:rPr lang="en-US" smtClean="0"/>
              <a:t>Inclined Plane</a:t>
            </a:r>
          </a:p>
        </p:txBody>
      </p:sp>
      <p:sp>
        <p:nvSpPr>
          <p:cNvPr id="20483" name="Rectangle 3"/>
          <p:cNvSpPr>
            <a:spLocks noGrp="1" noChangeArrowheads="1"/>
          </p:cNvSpPr>
          <p:nvPr>
            <p:ph type="body" idx="1"/>
          </p:nvPr>
        </p:nvSpPr>
        <p:spPr>
          <a:xfrm>
            <a:off x="1066800" y="914400"/>
            <a:ext cx="7772400" cy="4114800"/>
          </a:xfrm>
        </p:spPr>
        <p:txBody>
          <a:bodyPr/>
          <a:lstStyle/>
          <a:p>
            <a:pPr eaLnBrk="1" hangingPunct="1"/>
            <a:r>
              <a:rPr lang="en-US" sz="2400" smtClean="0"/>
              <a:t>The Egyptians used simple machines to build the pyramids.  One method was to build a very long incline out of dirt that rose upward to the top of the pyramid very gently.  The blocks of stone were placed on large logs (another type of simple machine - the wheel and axle) and pushed slowly up the long, gentle inclined plane to the top of the pyramid.</a:t>
            </a:r>
          </a:p>
        </p:txBody>
      </p:sp>
      <p:pic>
        <p:nvPicPr>
          <p:cNvPr id="20484" name="Picture 4"/>
          <p:cNvPicPr>
            <a:picLocks noChangeAspect="1" noChangeArrowheads="1"/>
          </p:cNvPicPr>
          <p:nvPr/>
        </p:nvPicPr>
        <p:blipFill>
          <a:blip r:embed="rId2"/>
          <a:srcRect/>
          <a:stretch>
            <a:fillRect/>
          </a:stretch>
        </p:blipFill>
        <p:spPr bwMode="auto">
          <a:xfrm>
            <a:off x="914400" y="3798888"/>
            <a:ext cx="4114800" cy="3059112"/>
          </a:xfrm>
          <a:prstGeom prst="rect">
            <a:avLst/>
          </a:prstGeom>
          <a:noFill/>
          <a:ln w="9525">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5105400" y="3871913"/>
            <a:ext cx="3733800" cy="298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Wedges</a:t>
            </a:r>
          </a:p>
        </p:txBody>
      </p:sp>
      <p:sp>
        <p:nvSpPr>
          <p:cNvPr id="9219" name="Rectangle 3"/>
          <p:cNvSpPr>
            <a:spLocks noGrp="1" noChangeArrowheads="1"/>
          </p:cNvSpPr>
          <p:nvPr>
            <p:ph type="body" sz="half" idx="1"/>
          </p:nvPr>
        </p:nvSpPr>
        <p:spPr>
          <a:xfrm>
            <a:off x="609600" y="1524000"/>
            <a:ext cx="3810000" cy="4114800"/>
          </a:xfrm>
        </p:spPr>
        <p:txBody>
          <a:bodyPr/>
          <a:lstStyle/>
          <a:p>
            <a:r>
              <a:rPr lang="en-US" sz="4000" dirty="0">
                <a:solidFill>
                  <a:srgbClr val="92D050"/>
                </a:solidFill>
                <a:latin typeface="Verdana" pitchFamily="-107" charset="0"/>
              </a:rPr>
              <a:t>Two inclined planes joined back to back. </a:t>
            </a:r>
            <a:endParaRPr lang="en-US" sz="4000" dirty="0" smtClean="0">
              <a:solidFill>
                <a:srgbClr val="92D050"/>
              </a:solidFill>
              <a:latin typeface="Verdana" pitchFamily="-107" charset="0"/>
            </a:endParaRPr>
          </a:p>
          <a:p>
            <a:pPr>
              <a:buNone/>
            </a:pPr>
            <a:endParaRPr lang="en-US" sz="4000" dirty="0">
              <a:solidFill>
                <a:srgbClr val="92D050"/>
              </a:solidFill>
              <a:latin typeface="Verdana" pitchFamily="-107" charset="0"/>
            </a:endParaRPr>
          </a:p>
          <a:p>
            <a:r>
              <a:rPr lang="en-US" sz="4000" dirty="0">
                <a:solidFill>
                  <a:srgbClr val="92D050"/>
                </a:solidFill>
                <a:latin typeface="Verdana" pitchFamily="-107" charset="0"/>
              </a:rPr>
              <a:t>Wedges are used to split things.</a:t>
            </a:r>
          </a:p>
        </p:txBody>
      </p:sp>
      <p:pic>
        <p:nvPicPr>
          <p:cNvPr id="9231" name="Picture 15" descr="C:\Documents and Settings\Karen Young\My Documents\My Pictures\Simple machines\wood ax.jpg"/>
          <p:cNvPicPr>
            <a:picLocks noChangeAspect="1" noChangeArrowheads="1"/>
          </p:cNvPicPr>
          <p:nvPr/>
        </p:nvPicPr>
        <p:blipFill>
          <a:blip r:embed="rId2"/>
          <a:srcRect/>
          <a:stretch>
            <a:fillRect/>
          </a:stretch>
        </p:blipFill>
        <p:spPr bwMode="auto">
          <a:xfrm>
            <a:off x="6218238" y="0"/>
            <a:ext cx="2925762" cy="2925763"/>
          </a:xfrm>
          <a:prstGeom prst="rect">
            <a:avLst/>
          </a:prstGeom>
          <a:noFill/>
        </p:spPr>
      </p:pic>
      <p:pic>
        <p:nvPicPr>
          <p:cNvPr id="9234" name="Picture 18" descr="C:\Documents and Settings\Karen Young\My Documents\My Pictures\Simple machines\zipper.jpg"/>
          <p:cNvPicPr>
            <a:picLocks noGrp="1" noChangeAspect="1" noChangeArrowheads="1"/>
          </p:cNvPicPr>
          <p:nvPr>
            <p:ph type="clipArt" sz="half" idx="2"/>
          </p:nvPr>
        </p:nvPicPr>
        <p:blipFill>
          <a:blip r:embed="rId3"/>
          <a:srcRect/>
          <a:stretch>
            <a:fillRect/>
          </a:stretch>
        </p:blipFill>
        <p:spPr>
          <a:xfrm>
            <a:off x="4876800" y="1600200"/>
            <a:ext cx="2381250" cy="4114800"/>
          </a:xfrm>
          <a:noFill/>
          <a:ln/>
        </p:spPr>
      </p:pic>
      <p:pic>
        <p:nvPicPr>
          <p:cNvPr id="9235" name="Picture 19" descr="C:\Documents and Settings\Karen Young\My Documents\My Pictures\Simple machines\knives.jpg"/>
          <p:cNvPicPr>
            <a:picLocks noChangeAspect="1" noChangeArrowheads="1"/>
          </p:cNvPicPr>
          <p:nvPr/>
        </p:nvPicPr>
        <p:blipFill>
          <a:blip r:embed="rId4"/>
          <a:srcRect/>
          <a:stretch>
            <a:fillRect/>
          </a:stretch>
        </p:blipFill>
        <p:spPr bwMode="auto">
          <a:xfrm>
            <a:off x="6705600" y="4492625"/>
            <a:ext cx="2438400" cy="23653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219200"/>
          </a:xfrm>
        </p:spPr>
        <p:txBody>
          <a:bodyPr/>
          <a:lstStyle/>
          <a:p>
            <a:r>
              <a:rPr lang="en-US" dirty="0"/>
              <a:t>Screws</a:t>
            </a:r>
          </a:p>
        </p:txBody>
      </p:sp>
      <p:sp>
        <p:nvSpPr>
          <p:cNvPr id="10243" name="Rectangle 3"/>
          <p:cNvSpPr>
            <a:spLocks noGrp="1" noChangeArrowheads="1"/>
          </p:cNvSpPr>
          <p:nvPr>
            <p:ph type="body" sz="half" idx="1"/>
          </p:nvPr>
        </p:nvSpPr>
        <p:spPr>
          <a:xfrm>
            <a:off x="457200" y="1143000"/>
            <a:ext cx="4419600" cy="4648200"/>
          </a:xfrm>
        </p:spPr>
        <p:txBody>
          <a:bodyPr/>
          <a:lstStyle/>
          <a:p>
            <a:r>
              <a:rPr lang="en-US" dirty="0">
                <a:solidFill>
                  <a:srgbClr val="00B0F0"/>
                </a:solidFill>
                <a:latin typeface="Verdana" pitchFamily="-107" charset="0"/>
              </a:rPr>
              <a:t>A screw is an inclined plane wrapped around a shaft or cylinder. </a:t>
            </a:r>
            <a:endParaRPr lang="en-US" dirty="0" smtClean="0">
              <a:solidFill>
                <a:srgbClr val="00B0F0"/>
              </a:solidFill>
              <a:latin typeface="Verdana" pitchFamily="-107" charset="0"/>
            </a:endParaRPr>
          </a:p>
          <a:p>
            <a:pPr>
              <a:buNone/>
            </a:pPr>
            <a:endParaRPr lang="en-US" dirty="0">
              <a:solidFill>
                <a:srgbClr val="00B0F0"/>
              </a:solidFill>
              <a:latin typeface="Verdana" pitchFamily="-107" charset="0"/>
            </a:endParaRPr>
          </a:p>
          <a:p>
            <a:r>
              <a:rPr lang="en-US" dirty="0">
                <a:solidFill>
                  <a:srgbClr val="00B0F0"/>
                </a:solidFill>
                <a:latin typeface="Verdana" pitchFamily="-107" charset="0"/>
              </a:rPr>
              <a:t>The inclined plane allows the screw to move itself when rotated.</a:t>
            </a:r>
          </a:p>
        </p:txBody>
      </p:sp>
      <p:pic>
        <p:nvPicPr>
          <p:cNvPr id="10252" name="Picture 12" descr="C:\Documents and Settings\Karen Young\My Documents\My Pictures\Simple machines\6528_a_screw.jpg"/>
          <p:cNvPicPr>
            <a:picLocks noGrp="1" noChangeAspect="1" noChangeArrowheads="1"/>
          </p:cNvPicPr>
          <p:nvPr>
            <p:ph type="clipArt" sz="half" idx="2"/>
          </p:nvPr>
        </p:nvPicPr>
        <p:blipFill>
          <a:blip r:embed="rId2"/>
          <a:srcRect/>
          <a:stretch>
            <a:fillRect/>
          </a:stretch>
        </p:blipFill>
        <p:spPr>
          <a:xfrm>
            <a:off x="5819775" y="1676400"/>
            <a:ext cx="2228850" cy="41148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endParaRPr lang="en-US" smtClean="0"/>
          </a:p>
        </p:txBody>
      </p:sp>
      <p:pic>
        <p:nvPicPr>
          <p:cNvPr id="10243" name="Picture 4" descr="j0297705"/>
          <p:cNvPicPr>
            <a:picLocks noGrp="1" noChangeAspect="1" noChangeArrowheads="1"/>
          </p:cNvPicPr>
          <p:nvPr>
            <p:ph idx="1"/>
          </p:nvPr>
        </p:nvPicPr>
        <p:blipFill>
          <a:blip r:embed="rId2"/>
          <a:srcRect/>
          <a:stretch>
            <a:fillRect/>
          </a:stretch>
        </p:blipFill>
        <p:spPr>
          <a:xfrm>
            <a:off x="0" y="50800"/>
            <a:ext cx="9144000" cy="6807200"/>
          </a:xfrm>
        </p:spPr>
      </p:pic>
      <p:sp>
        <p:nvSpPr>
          <p:cNvPr id="77831" name="Text Box 7"/>
          <p:cNvSpPr txBox="1">
            <a:spLocks noChangeArrowheads="1"/>
          </p:cNvSpPr>
          <p:nvPr/>
        </p:nvSpPr>
        <p:spPr bwMode="auto">
          <a:xfrm>
            <a:off x="609600" y="609600"/>
            <a:ext cx="4038600" cy="228758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4800">
                <a:solidFill>
                  <a:schemeClr val="bg1"/>
                </a:solidFill>
                <a:effectLst>
                  <a:outerShdw blurRad="38100" dist="38100" dir="2700000" algn="tl">
                    <a:srgbClr val="FFFFFF"/>
                  </a:outerShdw>
                </a:effectLst>
                <a:latin typeface="+mn-lt"/>
                <a:cs typeface="+mn-cs"/>
              </a:rPr>
              <a:t>Energy: Forms and Changes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Levers (First Class)</a:t>
            </a:r>
            <a:endParaRPr lang="en-US" dirty="0"/>
          </a:p>
        </p:txBody>
      </p:sp>
      <p:sp>
        <p:nvSpPr>
          <p:cNvPr id="11267" name="Rectangle 3"/>
          <p:cNvSpPr>
            <a:spLocks noGrp="1" noChangeArrowheads="1"/>
          </p:cNvSpPr>
          <p:nvPr>
            <p:ph type="body" sz="half" idx="1"/>
          </p:nvPr>
        </p:nvSpPr>
        <p:spPr>
          <a:xfrm>
            <a:off x="533400" y="1447800"/>
            <a:ext cx="4343400" cy="4343400"/>
          </a:xfrm>
        </p:spPr>
        <p:txBody>
          <a:bodyPr/>
          <a:lstStyle/>
          <a:p>
            <a:r>
              <a:rPr lang="en-US" sz="3600" dirty="0">
                <a:solidFill>
                  <a:srgbClr val="0070C0"/>
                </a:solidFill>
              </a:rPr>
              <a:t>In a first class lever the fulcrum is in the middle and the load and effort is on either </a:t>
            </a:r>
            <a:r>
              <a:rPr lang="en-US" sz="3600" dirty="0" smtClean="0">
                <a:solidFill>
                  <a:srgbClr val="0070C0"/>
                </a:solidFill>
              </a:rPr>
              <a:t>side</a:t>
            </a:r>
          </a:p>
          <a:p>
            <a:pPr>
              <a:buNone/>
            </a:pPr>
            <a:endParaRPr lang="en-US" sz="3600" dirty="0">
              <a:solidFill>
                <a:srgbClr val="0070C0"/>
              </a:solidFill>
            </a:endParaRPr>
          </a:p>
          <a:p>
            <a:r>
              <a:rPr lang="en-US" sz="3600" dirty="0">
                <a:solidFill>
                  <a:srgbClr val="0070C0"/>
                </a:solidFill>
              </a:rPr>
              <a:t>Think of a see-saw</a:t>
            </a:r>
          </a:p>
        </p:txBody>
      </p:sp>
      <p:sp>
        <p:nvSpPr>
          <p:cNvPr id="11269" name="Rectangle 5"/>
          <p:cNvSpPr>
            <a:spLocks noChangeArrowheads="1"/>
          </p:cNvSpPr>
          <p:nvPr/>
        </p:nvSpPr>
        <p:spPr bwMode="auto">
          <a:xfrm>
            <a:off x="1588" y="2436813"/>
            <a:ext cx="9144000" cy="0"/>
          </a:xfrm>
          <a:prstGeom prst="rect">
            <a:avLst/>
          </a:prstGeom>
          <a:noFill/>
          <a:ln w="9525">
            <a:noFill/>
            <a:miter lim="800000"/>
            <a:headEnd/>
            <a:tailEnd/>
          </a:ln>
          <a:effectLst/>
        </p:spPr>
        <p:txBody>
          <a:bodyPr>
            <a:spAutoFit/>
          </a:bodyPr>
          <a:lstStyle/>
          <a:p>
            <a:endParaRPr lang="en-US"/>
          </a:p>
        </p:txBody>
      </p:sp>
      <p:pic>
        <p:nvPicPr>
          <p:cNvPr id="11276" name="Picture 12" descr="http://www.enchantedlearning.com/lgifs/Lever1.gif"/>
          <p:cNvPicPr>
            <a:picLocks noGrp="1" noChangeAspect="1" noChangeArrowheads="1" noCrop="1"/>
          </p:cNvPicPr>
          <p:nvPr>
            <p:ph type="clipArt" sz="half" idx="2"/>
          </p:nvPr>
        </p:nvPicPr>
        <p:blipFill>
          <a:blip r:embed="rId2"/>
          <a:srcRect/>
          <a:stretch>
            <a:fillRect/>
          </a:stretch>
        </p:blipFill>
        <p:spPr>
          <a:xfrm>
            <a:off x="5029200" y="2046288"/>
            <a:ext cx="3810000" cy="3375025"/>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Levers-Second Class</a:t>
            </a:r>
          </a:p>
        </p:txBody>
      </p:sp>
      <p:sp>
        <p:nvSpPr>
          <p:cNvPr id="15363" name="Rectangle 3"/>
          <p:cNvSpPr>
            <a:spLocks noGrp="1" noChangeArrowheads="1"/>
          </p:cNvSpPr>
          <p:nvPr>
            <p:ph type="body" sz="half" idx="1"/>
          </p:nvPr>
        </p:nvSpPr>
        <p:spPr>
          <a:xfrm>
            <a:off x="381000" y="1676400"/>
            <a:ext cx="4495800" cy="4114800"/>
          </a:xfrm>
        </p:spPr>
        <p:txBody>
          <a:bodyPr/>
          <a:lstStyle/>
          <a:p>
            <a:r>
              <a:rPr lang="en-US" sz="3600" dirty="0">
                <a:solidFill>
                  <a:srgbClr val="0070C0"/>
                </a:solidFill>
              </a:rPr>
              <a:t>In a second class lever the fulcrum is at the end, with the load in the </a:t>
            </a:r>
            <a:r>
              <a:rPr lang="en-US" sz="3600" dirty="0" smtClean="0">
                <a:solidFill>
                  <a:srgbClr val="0070C0"/>
                </a:solidFill>
              </a:rPr>
              <a:t>middle</a:t>
            </a:r>
          </a:p>
          <a:p>
            <a:pPr>
              <a:buNone/>
            </a:pPr>
            <a:endParaRPr lang="en-US" sz="3600" dirty="0">
              <a:solidFill>
                <a:srgbClr val="0070C0"/>
              </a:solidFill>
            </a:endParaRPr>
          </a:p>
          <a:p>
            <a:r>
              <a:rPr lang="en-US" sz="3600" dirty="0">
                <a:solidFill>
                  <a:srgbClr val="0070C0"/>
                </a:solidFill>
              </a:rPr>
              <a:t>Think of a wheelbarrow</a:t>
            </a:r>
          </a:p>
        </p:txBody>
      </p:sp>
      <p:pic>
        <p:nvPicPr>
          <p:cNvPr id="15366" name="Picture 6" descr="C:\Documents and Settings\Karen Young\My Documents\My Pictures\Simple machines\Lever2.gif"/>
          <p:cNvPicPr>
            <a:picLocks noGrp="1" noChangeAspect="1" noChangeArrowheads="1" noCrop="1"/>
          </p:cNvPicPr>
          <p:nvPr>
            <p:ph type="clipArt" sz="half" idx="2"/>
          </p:nvPr>
        </p:nvPicPr>
        <p:blipFill>
          <a:blip r:embed="rId2"/>
          <a:srcRect/>
          <a:stretch>
            <a:fillRect/>
          </a:stretch>
        </p:blipFill>
        <p:spPr>
          <a:xfrm>
            <a:off x="5029200" y="2046288"/>
            <a:ext cx="3810000" cy="3375025"/>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Levers-Third Class</a:t>
            </a:r>
          </a:p>
        </p:txBody>
      </p:sp>
      <p:sp>
        <p:nvSpPr>
          <p:cNvPr id="16387" name="Rectangle 3"/>
          <p:cNvSpPr>
            <a:spLocks noGrp="1" noChangeArrowheads="1"/>
          </p:cNvSpPr>
          <p:nvPr>
            <p:ph type="body" sz="half" idx="1"/>
          </p:nvPr>
        </p:nvSpPr>
        <p:spPr>
          <a:xfrm>
            <a:off x="609600" y="1447800"/>
            <a:ext cx="3810000" cy="4114800"/>
          </a:xfrm>
        </p:spPr>
        <p:txBody>
          <a:bodyPr/>
          <a:lstStyle/>
          <a:p>
            <a:r>
              <a:rPr lang="en-US" sz="3600" dirty="0">
                <a:solidFill>
                  <a:srgbClr val="0070C0"/>
                </a:solidFill>
              </a:rPr>
              <a:t>In a third class lever the fulcrum is again at the end, but the effort is in the </a:t>
            </a:r>
            <a:r>
              <a:rPr lang="en-US" sz="3600" dirty="0" smtClean="0">
                <a:solidFill>
                  <a:srgbClr val="0070C0"/>
                </a:solidFill>
              </a:rPr>
              <a:t>middle</a:t>
            </a:r>
          </a:p>
          <a:p>
            <a:pPr>
              <a:buNone/>
            </a:pPr>
            <a:endParaRPr lang="en-US" sz="3600" dirty="0">
              <a:solidFill>
                <a:srgbClr val="0070C0"/>
              </a:solidFill>
            </a:endParaRPr>
          </a:p>
          <a:p>
            <a:r>
              <a:rPr lang="en-US" sz="3600" dirty="0">
                <a:solidFill>
                  <a:srgbClr val="0070C0"/>
                </a:solidFill>
              </a:rPr>
              <a:t>Think of a pair of tweezers</a:t>
            </a:r>
          </a:p>
          <a:p>
            <a:pPr>
              <a:buFont typeface="Wingdings" pitchFamily="-107" charset="2"/>
              <a:buNone/>
            </a:pPr>
            <a:endParaRPr lang="en-US" sz="2800" dirty="0">
              <a:solidFill>
                <a:srgbClr val="0070C0"/>
              </a:solidFill>
            </a:endParaRPr>
          </a:p>
        </p:txBody>
      </p:sp>
      <p:pic>
        <p:nvPicPr>
          <p:cNvPr id="16390" name="Picture 6" descr="C:\Documents and Settings\Karen Young\My Documents\My Pictures\Simple machines\Lever3.gif"/>
          <p:cNvPicPr>
            <a:picLocks noGrp="1" noChangeAspect="1" noChangeArrowheads="1" noCrop="1"/>
          </p:cNvPicPr>
          <p:nvPr>
            <p:ph type="clipArt" sz="half" idx="2"/>
          </p:nvPr>
        </p:nvPicPr>
        <p:blipFill>
          <a:blip r:embed="rId2"/>
          <a:srcRect/>
          <a:stretch>
            <a:fillRect/>
          </a:stretch>
        </p:blipFill>
        <p:spPr>
          <a:xfrm>
            <a:off x="5029200" y="2046288"/>
            <a:ext cx="3810000" cy="3375025"/>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Simple Machines</a:t>
            </a:r>
          </a:p>
        </p:txBody>
      </p:sp>
      <p:sp>
        <p:nvSpPr>
          <p:cNvPr id="19459" name="Rectangle 3"/>
          <p:cNvSpPr>
            <a:spLocks noGrp="1" noChangeArrowheads="1"/>
          </p:cNvSpPr>
          <p:nvPr>
            <p:ph type="body" sz="half" idx="1"/>
          </p:nvPr>
        </p:nvSpPr>
        <p:spPr>
          <a:xfrm>
            <a:off x="381000" y="1447800"/>
            <a:ext cx="3810000" cy="4114800"/>
          </a:xfrm>
        </p:spPr>
        <p:txBody>
          <a:bodyPr/>
          <a:lstStyle/>
          <a:p>
            <a:r>
              <a:rPr lang="en-US" sz="3600" dirty="0"/>
              <a:t>Simple Machines can be put together in different ways to make complex machinery</a:t>
            </a:r>
          </a:p>
        </p:txBody>
      </p:sp>
      <p:pic>
        <p:nvPicPr>
          <p:cNvPr id="19462" name="Picture 6" descr="C:\Documents and Settings\Karen Young\My Documents\My Pictures\Simple machines\tanks_optical.jpg"/>
          <p:cNvPicPr>
            <a:picLocks noGrp="1" noChangeAspect="1" noChangeArrowheads="1"/>
          </p:cNvPicPr>
          <p:nvPr>
            <p:ph type="clipArt" sz="half" idx="2"/>
          </p:nvPr>
        </p:nvPicPr>
        <p:blipFill>
          <a:blip r:embed="rId2"/>
          <a:srcRect/>
          <a:stretch>
            <a:fillRect/>
          </a:stretch>
        </p:blipFill>
        <p:spPr>
          <a:xfrm>
            <a:off x="5029200" y="2466975"/>
            <a:ext cx="3810000" cy="2533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latin typeface="Berlin Sans FB Demi" pitchFamily="34" charset="0"/>
              </a:rPr>
              <a:t>Energy Transformation Practice</a:t>
            </a:r>
          </a:p>
        </p:txBody>
      </p:sp>
      <p:sp>
        <p:nvSpPr>
          <p:cNvPr id="27651" name="Content Placeholder 2"/>
          <p:cNvSpPr>
            <a:spLocks noGrp="1"/>
          </p:cNvSpPr>
          <p:nvPr>
            <p:ph idx="1"/>
          </p:nvPr>
        </p:nvSpPr>
        <p:spPr/>
        <p:txBody>
          <a:bodyPr/>
          <a:lstStyle/>
          <a:p>
            <a:pPr eaLnBrk="1" hangingPunct="1"/>
            <a:r>
              <a:rPr lang="en-US" smtClean="0">
                <a:latin typeface="Berlin Sans FB Demi" pitchFamily="34" charset="0"/>
              </a:rPr>
              <a:t>Worksheet</a:t>
            </a:r>
          </a:p>
          <a:p>
            <a:pPr eaLnBrk="1" hangingPunct="1"/>
            <a:endParaRPr lang="en-US" smtClean="0">
              <a:latin typeface="Berlin Sans FB Demi" pitchFamily="34" charset="0"/>
            </a:endParaRPr>
          </a:p>
          <a:p>
            <a:pPr eaLnBrk="1" hangingPunct="1"/>
            <a:r>
              <a:rPr lang="en-US" smtClean="0">
                <a:latin typeface="Berlin Sans FB Demi" pitchFamily="34" charset="0"/>
              </a:rPr>
              <a:t>Help each other if needed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Berlin Sans FB Demi" pitchFamily="34" charset="0"/>
              </a:rPr>
              <a:t>Forms of Energy</a:t>
            </a:r>
          </a:p>
        </p:txBody>
      </p:sp>
      <p:sp>
        <p:nvSpPr>
          <p:cNvPr id="15363" name="Rectangle 3"/>
          <p:cNvSpPr>
            <a:spLocks noGrp="1" noChangeArrowheads="1"/>
          </p:cNvSpPr>
          <p:nvPr>
            <p:ph type="body" sz="half" idx="1"/>
          </p:nvPr>
        </p:nvSpPr>
        <p:spPr>
          <a:xfrm>
            <a:off x="457200" y="1143000"/>
            <a:ext cx="4421188" cy="4725988"/>
          </a:xfrm>
        </p:spPr>
        <p:txBody>
          <a:bodyPr/>
          <a:lstStyle/>
          <a:p>
            <a:pPr eaLnBrk="1" hangingPunct="1"/>
            <a:r>
              <a:rPr lang="en-US" sz="4000" smtClean="0">
                <a:latin typeface="Berlin Sans FB Demi" pitchFamily="34" charset="0"/>
              </a:rPr>
              <a:t>Main forms of energy include:</a:t>
            </a:r>
          </a:p>
          <a:p>
            <a:pPr lvl="1" eaLnBrk="1" hangingPunct="1"/>
            <a:r>
              <a:rPr lang="en-US" sz="2900" smtClean="0">
                <a:latin typeface="Berlin Sans FB Demi" pitchFamily="34" charset="0"/>
              </a:rPr>
              <a:t>Mechanical</a:t>
            </a:r>
          </a:p>
          <a:p>
            <a:pPr lvl="1" eaLnBrk="1" hangingPunct="1"/>
            <a:r>
              <a:rPr lang="en-US" sz="2900" smtClean="0">
                <a:latin typeface="Berlin Sans FB Demi" pitchFamily="34" charset="0"/>
              </a:rPr>
              <a:t>Chemical</a:t>
            </a:r>
          </a:p>
          <a:p>
            <a:pPr lvl="1" eaLnBrk="1" hangingPunct="1"/>
            <a:r>
              <a:rPr lang="en-US" sz="2900" smtClean="0">
                <a:latin typeface="Berlin Sans FB Demi" pitchFamily="34" charset="0"/>
              </a:rPr>
              <a:t>Thermal (heat)</a:t>
            </a:r>
          </a:p>
          <a:p>
            <a:pPr lvl="1" eaLnBrk="1" hangingPunct="1"/>
            <a:r>
              <a:rPr lang="en-US" sz="2900" smtClean="0">
                <a:latin typeface="Berlin Sans FB Demi" pitchFamily="34" charset="0"/>
              </a:rPr>
              <a:t>Electromagnetic</a:t>
            </a:r>
          </a:p>
          <a:p>
            <a:pPr lvl="1" eaLnBrk="1" hangingPunct="1"/>
            <a:r>
              <a:rPr lang="en-US" sz="2900" smtClean="0">
                <a:latin typeface="Berlin Sans FB Demi" pitchFamily="34" charset="0"/>
              </a:rPr>
              <a:t>Nuclear</a:t>
            </a:r>
          </a:p>
          <a:p>
            <a:pPr lvl="1" eaLnBrk="1" hangingPunct="1"/>
            <a:r>
              <a:rPr lang="en-US" sz="2900" smtClean="0">
                <a:latin typeface="Berlin Sans FB Demi" pitchFamily="34" charset="0"/>
              </a:rPr>
              <a:t>Electrical</a:t>
            </a:r>
          </a:p>
        </p:txBody>
      </p:sp>
      <p:sp>
        <p:nvSpPr>
          <p:cNvPr id="11268" name="Content Placeholder 4"/>
          <p:cNvSpPr>
            <a:spLocks noGrp="1"/>
          </p:cNvSpPr>
          <p:nvPr>
            <p:ph sz="half" idx="2"/>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 calcmode="lin" valueType="num">
                                      <p:cBhvr additive="base">
                                        <p:cTn id="3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52400"/>
            <a:ext cx="9144000" cy="762000"/>
          </a:xfrm>
        </p:spPr>
        <p:txBody>
          <a:bodyPr/>
          <a:lstStyle/>
          <a:p>
            <a:pPr eaLnBrk="1" hangingPunct="1"/>
            <a:r>
              <a:rPr lang="en-US" b="1" smtClean="0">
                <a:latin typeface="Berlin Sans FB Demi" pitchFamily="34" charset="0"/>
              </a:rPr>
              <a:t>What is Mechanical Energy?</a:t>
            </a:r>
          </a:p>
        </p:txBody>
      </p:sp>
      <p:sp>
        <p:nvSpPr>
          <p:cNvPr id="107525" name="Rectangle 5"/>
          <p:cNvSpPr>
            <a:spLocks noGrp="1" noChangeArrowheads="1"/>
          </p:cNvSpPr>
          <p:nvPr>
            <p:ph type="body" sz="half" idx="2"/>
          </p:nvPr>
        </p:nvSpPr>
        <p:spPr>
          <a:xfrm>
            <a:off x="0" y="1219200"/>
            <a:ext cx="5181600" cy="5257800"/>
          </a:xfrm>
        </p:spPr>
        <p:txBody>
          <a:bodyPr/>
          <a:lstStyle/>
          <a:p>
            <a:pPr marL="0" indent="0" algn="ctr" eaLnBrk="1" hangingPunct="1">
              <a:lnSpc>
                <a:spcPct val="90000"/>
              </a:lnSpc>
              <a:buFontTx/>
              <a:buChar char="o"/>
            </a:pPr>
            <a:r>
              <a:rPr lang="en-US" sz="3200" smtClean="0">
                <a:latin typeface="Berlin Sans FB Demi" pitchFamily="34" charset="0"/>
              </a:rPr>
              <a:t> </a:t>
            </a:r>
            <a:r>
              <a:rPr lang="en-US" sz="3600" smtClean="0">
                <a:solidFill>
                  <a:srgbClr val="FF0000"/>
                </a:solidFill>
                <a:latin typeface="Berlin Sans FB Demi" pitchFamily="34" charset="0"/>
              </a:rPr>
              <a:t>Energy due to a object’s motion (kinetic) or position (potential).</a:t>
            </a:r>
          </a:p>
          <a:p>
            <a:pPr marL="0" indent="0" algn="ctr" eaLnBrk="1" hangingPunct="1">
              <a:lnSpc>
                <a:spcPct val="90000"/>
              </a:lnSpc>
              <a:buFontTx/>
              <a:buChar char="o"/>
            </a:pPr>
            <a:endParaRPr lang="en-US" sz="900" smtClean="0">
              <a:latin typeface="Berlin Sans FB Demi" pitchFamily="34" charset="0"/>
            </a:endParaRPr>
          </a:p>
          <a:p>
            <a:pPr marL="0" indent="0" algn="ctr" eaLnBrk="1" hangingPunct="1">
              <a:lnSpc>
                <a:spcPct val="90000"/>
              </a:lnSpc>
              <a:buFontTx/>
              <a:buNone/>
            </a:pPr>
            <a:endParaRPr lang="en-US" smtClean="0">
              <a:latin typeface="Berlin Sans FB Demi" pitchFamily="34" charset="0"/>
            </a:endParaRPr>
          </a:p>
          <a:p>
            <a:pPr marL="0" indent="0" algn="ctr" eaLnBrk="1" hangingPunct="1">
              <a:lnSpc>
                <a:spcPct val="90000"/>
              </a:lnSpc>
              <a:buFontTx/>
              <a:buNone/>
            </a:pPr>
            <a:r>
              <a:rPr lang="en-US" smtClean="0">
                <a:latin typeface="Berlin Sans FB Demi" pitchFamily="34" charset="0"/>
              </a:rPr>
              <a:t>The bowling ball has mechanical energy. </a:t>
            </a:r>
          </a:p>
          <a:p>
            <a:pPr marL="0" indent="0" algn="ctr" eaLnBrk="1" hangingPunct="1">
              <a:lnSpc>
                <a:spcPct val="90000"/>
              </a:lnSpc>
              <a:buFontTx/>
              <a:buNone/>
            </a:pPr>
            <a:endParaRPr lang="en-US" smtClean="0">
              <a:latin typeface="Berlin Sans FB Demi" pitchFamily="34" charset="0"/>
            </a:endParaRPr>
          </a:p>
          <a:p>
            <a:pPr marL="0" indent="0" algn="ctr" eaLnBrk="1" hangingPunct="1">
              <a:lnSpc>
                <a:spcPct val="90000"/>
              </a:lnSpc>
              <a:buFontTx/>
              <a:buNone/>
            </a:pPr>
            <a:r>
              <a:rPr lang="en-US" smtClean="0">
                <a:latin typeface="Berlin Sans FB Demi" pitchFamily="34" charset="0"/>
              </a:rPr>
              <a:t>When the ball strikes the pins, mechanical energy is transferred to the pins!</a:t>
            </a:r>
          </a:p>
        </p:txBody>
      </p:sp>
      <p:pic>
        <p:nvPicPr>
          <p:cNvPr id="107528" name="Picture 8" descr="Mechenergy1"/>
          <p:cNvPicPr>
            <a:picLocks noChangeAspect="1" noChangeArrowheads="1"/>
          </p:cNvPicPr>
          <p:nvPr/>
        </p:nvPicPr>
        <p:blipFill>
          <a:blip r:embed="rId3"/>
          <a:srcRect/>
          <a:stretch>
            <a:fillRect/>
          </a:stretch>
        </p:blipFill>
        <p:spPr bwMode="auto">
          <a:xfrm>
            <a:off x="5105400" y="1371600"/>
            <a:ext cx="3867150" cy="4953000"/>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800" decel="100000"/>
                                        <p:tgtEl>
                                          <p:spTgt spid="107522"/>
                                        </p:tgtEl>
                                      </p:cBhvr>
                                    </p:animEffect>
                                    <p:anim calcmode="lin" valueType="num">
                                      <p:cBhvr>
                                        <p:cTn id="8" dur="800" decel="100000" fill="hold"/>
                                        <p:tgtEl>
                                          <p:spTgt spid="107522"/>
                                        </p:tgtEl>
                                        <p:attrNameLst>
                                          <p:attrName>style.rotation</p:attrName>
                                        </p:attrNameLst>
                                      </p:cBhvr>
                                      <p:tavLst>
                                        <p:tav tm="0">
                                          <p:val>
                                            <p:fltVal val="-90"/>
                                          </p:val>
                                        </p:tav>
                                        <p:tav tm="100000">
                                          <p:val>
                                            <p:fltVal val="0"/>
                                          </p:val>
                                        </p:tav>
                                      </p:tavLst>
                                    </p:anim>
                                    <p:anim calcmode="lin" valueType="num">
                                      <p:cBhvr>
                                        <p:cTn id="9" dur="800" decel="100000" fill="hold"/>
                                        <p:tgtEl>
                                          <p:spTgt spid="107522"/>
                                        </p:tgtEl>
                                        <p:attrNameLst>
                                          <p:attrName>ppt_x</p:attrName>
                                        </p:attrNameLst>
                                      </p:cBhvr>
                                      <p:tavLst>
                                        <p:tav tm="0">
                                          <p:val>
                                            <p:strVal val="#ppt_x+0.4"/>
                                          </p:val>
                                        </p:tav>
                                        <p:tav tm="100000">
                                          <p:val>
                                            <p:strVal val="#ppt_x-0.05"/>
                                          </p:val>
                                        </p:tav>
                                      </p:tavLst>
                                    </p:anim>
                                    <p:anim calcmode="lin" valueType="num">
                                      <p:cBhvr>
                                        <p:cTn id="10" dur="800" decel="100000" fill="hold"/>
                                        <p:tgtEl>
                                          <p:spTgt spid="1075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75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752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07528"/>
                                        </p:tgtEl>
                                        <p:attrNameLst>
                                          <p:attrName>style.visibility</p:attrName>
                                        </p:attrNameLst>
                                      </p:cBhvr>
                                      <p:to>
                                        <p:strVal val="visible"/>
                                      </p:to>
                                    </p:set>
                                    <p:animScale>
                                      <p:cBhvr>
                                        <p:cTn id="17" dur="1000" decel="50000" fill="hold">
                                          <p:stCondLst>
                                            <p:cond delay="0"/>
                                          </p:stCondLst>
                                        </p:cTn>
                                        <p:tgtEl>
                                          <p:spTgt spid="1075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7528"/>
                                        </p:tgtEl>
                                        <p:attrNameLst>
                                          <p:attrName>ppt_x</p:attrName>
                                          <p:attrName>ppt_y</p:attrName>
                                        </p:attrNameLst>
                                      </p:cBhvr>
                                    </p:animMotion>
                                    <p:animEffect transition="in" filter="fade">
                                      <p:cBhvr>
                                        <p:cTn id="19" dur="1000"/>
                                        <p:tgtEl>
                                          <p:spTgt spid="107528"/>
                                        </p:tgtEl>
                                      </p:cBhvr>
                                    </p:animEffec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07525">
                                            <p:txEl>
                                              <p:pRg st="0" end="0"/>
                                            </p:txEl>
                                          </p:spTgt>
                                        </p:tgtEl>
                                        <p:attrNameLst>
                                          <p:attrName>style.visibility</p:attrName>
                                        </p:attrNameLst>
                                      </p:cBhvr>
                                      <p:to>
                                        <p:strVal val="visible"/>
                                      </p:to>
                                    </p:set>
                                    <p:anim calcmode="lin" valueType="num">
                                      <p:cBhvr>
                                        <p:cTn id="23" dur="1000" fill="hold"/>
                                        <p:tgtEl>
                                          <p:spTgt spid="107525">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107525">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107525">
                                            <p:txEl>
                                              <p:pRg st="0" end="0"/>
                                            </p:txEl>
                                          </p:spTgt>
                                        </p:tgtEl>
                                      </p:cBhvr>
                                    </p:animEffect>
                                  </p:childTnLst>
                                </p:cTn>
                              </p:par>
                            </p:childTnLst>
                          </p:cTn>
                        </p:par>
                        <p:par>
                          <p:cTn id="26" fill="hold">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107525">
                                            <p:txEl>
                                              <p:pRg st="3" end="3"/>
                                            </p:txEl>
                                          </p:spTgt>
                                        </p:tgtEl>
                                        <p:attrNameLst>
                                          <p:attrName>style.visibility</p:attrName>
                                        </p:attrNameLst>
                                      </p:cBhvr>
                                      <p:to>
                                        <p:strVal val="visible"/>
                                      </p:to>
                                    </p:set>
                                    <p:anim calcmode="lin" valueType="num">
                                      <p:cBhvr>
                                        <p:cTn id="29" dur="1000" fill="hold"/>
                                        <p:tgtEl>
                                          <p:spTgt spid="107525">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7525">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7525">
                                            <p:txEl>
                                              <p:pRg st="3" end="3"/>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07525">
                                            <p:txEl>
                                              <p:pRg st="5" end="5"/>
                                            </p:txEl>
                                          </p:spTgt>
                                        </p:tgtEl>
                                        <p:attrNameLst>
                                          <p:attrName>style.visibility</p:attrName>
                                        </p:attrNameLst>
                                      </p:cBhvr>
                                      <p:to>
                                        <p:strVal val="visible"/>
                                      </p:to>
                                    </p:set>
                                    <p:anim calcmode="lin" valueType="num">
                                      <p:cBhvr>
                                        <p:cTn id="34" dur="1000" fill="hold"/>
                                        <p:tgtEl>
                                          <p:spTgt spid="10752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10752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075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sz="3600" b="1" smtClean="0">
                <a:latin typeface="Berlin Sans FB Demi" pitchFamily="34" charset="0"/>
              </a:rPr>
              <a:t>Examples of Mechanical Energy</a:t>
            </a:r>
          </a:p>
        </p:txBody>
      </p:sp>
      <p:pic>
        <p:nvPicPr>
          <p:cNvPr id="126988" name="Picture 12" descr="Mechenergy3"/>
          <p:cNvPicPr>
            <a:picLocks noGrp="1" noChangeAspect="1" noChangeArrowheads="1"/>
          </p:cNvPicPr>
          <p:nvPr>
            <p:ph sz="quarter" idx="1"/>
          </p:nvPr>
        </p:nvPicPr>
        <p:blipFill>
          <a:blip r:embed="rId3"/>
          <a:srcRect/>
          <a:stretch>
            <a:fillRect/>
          </a:stretch>
        </p:blipFill>
        <p:spPr>
          <a:xfrm>
            <a:off x="152400" y="1219200"/>
            <a:ext cx="4114800" cy="2667000"/>
          </a:xfrm>
          <a:ln w="25400">
            <a:solidFill>
              <a:schemeClr val="tx1"/>
            </a:solidFill>
          </a:ln>
        </p:spPr>
      </p:pic>
      <p:pic>
        <p:nvPicPr>
          <p:cNvPr id="126990" name="Picture 14" descr="Mechenergy5"/>
          <p:cNvPicPr>
            <a:picLocks noGrp="1" noChangeAspect="1" noChangeArrowheads="1"/>
          </p:cNvPicPr>
          <p:nvPr>
            <p:ph sz="half" idx="3"/>
          </p:nvPr>
        </p:nvPicPr>
        <p:blipFill>
          <a:blip r:embed="rId4"/>
          <a:srcRect/>
          <a:stretch>
            <a:fillRect/>
          </a:stretch>
        </p:blipFill>
        <p:spPr>
          <a:xfrm>
            <a:off x="4343400" y="1219200"/>
            <a:ext cx="4646613" cy="5486400"/>
          </a:xfrm>
          <a:ln w="25400">
            <a:solidFill>
              <a:schemeClr val="tx1"/>
            </a:solidFill>
          </a:ln>
        </p:spPr>
      </p:pic>
      <p:sp>
        <p:nvSpPr>
          <p:cNvPr id="6" name="Content Placeholder 5"/>
          <p:cNvSpPr>
            <a:spLocks noGrp="1"/>
          </p:cNvSpPr>
          <p:nvPr>
            <p:ph sz="quarter" idx="2"/>
          </p:nvPr>
        </p:nvSpPr>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2.wav"/>
                                        </p:tgtEl>
                                      </p:cMediaNode>
                                    </p:audio>
                                  </p:sub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26988"/>
                                        </p:tgtEl>
                                        <p:attrNameLst>
                                          <p:attrName>style.visibility</p:attrName>
                                        </p:attrNameLst>
                                      </p:cBhvr>
                                      <p:to>
                                        <p:strVal val="visible"/>
                                      </p:to>
                                    </p:set>
                                    <p:animScale>
                                      <p:cBhvr>
                                        <p:cTn id="17" dur="1000" decel="50000" fill="hold">
                                          <p:stCondLst>
                                            <p:cond delay="0"/>
                                          </p:stCondLst>
                                        </p:cTn>
                                        <p:tgtEl>
                                          <p:spTgt spid="1269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6988"/>
                                        </p:tgtEl>
                                        <p:attrNameLst>
                                          <p:attrName>ppt_x</p:attrName>
                                          <p:attrName>ppt_y</p:attrName>
                                        </p:attrNameLst>
                                      </p:cBhvr>
                                    </p:animMotion>
                                    <p:animEffect transition="in" filter="fade">
                                      <p:cBhvr>
                                        <p:cTn id="19" dur="1000"/>
                                        <p:tgtEl>
                                          <p:spTgt spid="126988"/>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126990"/>
                                        </p:tgtEl>
                                        <p:attrNameLst>
                                          <p:attrName>style.visibility</p:attrName>
                                        </p:attrNameLst>
                                      </p:cBhvr>
                                      <p:to>
                                        <p:strVal val="visible"/>
                                      </p:to>
                                    </p:set>
                                    <p:animEffect transition="in" filter="fade">
                                      <p:cBhvr>
                                        <p:cTn id="24" dur="2000"/>
                                        <p:tgtEl>
                                          <p:spTgt spid="126990"/>
                                        </p:tgtEl>
                                      </p:cBhvr>
                                    </p:animEffect>
                                    <p:anim calcmode="lin" valueType="num">
                                      <p:cBhvr>
                                        <p:cTn id="25" dur="2000" fill="hold"/>
                                        <p:tgtEl>
                                          <p:spTgt spid="126990"/>
                                        </p:tgtEl>
                                        <p:attrNameLst>
                                          <p:attrName>style.rotation</p:attrName>
                                        </p:attrNameLst>
                                      </p:cBhvr>
                                      <p:tavLst>
                                        <p:tav tm="0">
                                          <p:val>
                                            <p:fltVal val="720"/>
                                          </p:val>
                                        </p:tav>
                                        <p:tav tm="100000">
                                          <p:val>
                                            <p:fltVal val="0"/>
                                          </p:val>
                                        </p:tav>
                                      </p:tavLst>
                                    </p:anim>
                                    <p:anim calcmode="lin" valueType="num">
                                      <p:cBhvr>
                                        <p:cTn id="26" dur="2000" fill="hold"/>
                                        <p:tgtEl>
                                          <p:spTgt spid="126990"/>
                                        </p:tgtEl>
                                        <p:attrNameLst>
                                          <p:attrName>ppt_h</p:attrName>
                                        </p:attrNameLst>
                                      </p:cBhvr>
                                      <p:tavLst>
                                        <p:tav tm="0">
                                          <p:val>
                                            <p:fltVal val="0"/>
                                          </p:val>
                                        </p:tav>
                                        <p:tav tm="100000">
                                          <p:val>
                                            <p:strVal val="#ppt_h"/>
                                          </p:val>
                                        </p:tav>
                                      </p:tavLst>
                                    </p:anim>
                                    <p:anim calcmode="lin" valueType="num">
                                      <p:cBhvr>
                                        <p:cTn id="27" dur="2000" fill="hold"/>
                                        <p:tgtEl>
                                          <p:spTgt spid="1269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228600"/>
            <a:ext cx="9144000" cy="762000"/>
          </a:xfrm>
        </p:spPr>
        <p:txBody>
          <a:bodyPr/>
          <a:lstStyle/>
          <a:p>
            <a:pPr eaLnBrk="1" hangingPunct="1"/>
            <a:r>
              <a:rPr lang="en-US" b="1" smtClean="0">
                <a:latin typeface="Berlin Sans FB Demi" pitchFamily="34" charset="0"/>
              </a:rPr>
              <a:t>What is Chemical Energy?</a:t>
            </a:r>
          </a:p>
        </p:txBody>
      </p:sp>
      <p:sp>
        <p:nvSpPr>
          <p:cNvPr id="120836" name="Rectangle 4"/>
          <p:cNvSpPr>
            <a:spLocks noGrp="1" noChangeArrowheads="1"/>
          </p:cNvSpPr>
          <p:nvPr>
            <p:ph type="body" sz="half" idx="2"/>
          </p:nvPr>
        </p:nvSpPr>
        <p:spPr>
          <a:xfrm>
            <a:off x="4038600" y="1676400"/>
            <a:ext cx="5105400" cy="4876800"/>
          </a:xfrm>
        </p:spPr>
        <p:txBody>
          <a:bodyPr/>
          <a:lstStyle/>
          <a:p>
            <a:pPr marL="0" indent="0" algn="ctr" eaLnBrk="1" hangingPunct="1">
              <a:lnSpc>
                <a:spcPct val="80000"/>
              </a:lnSpc>
              <a:buFontTx/>
              <a:buChar char="o"/>
            </a:pPr>
            <a:r>
              <a:rPr lang="en-US" sz="3200" smtClean="0">
                <a:latin typeface="Berlin Sans FB Demi" pitchFamily="34" charset="0"/>
              </a:rPr>
              <a:t> </a:t>
            </a:r>
            <a:r>
              <a:rPr lang="en-US" sz="3600" smtClean="0">
                <a:solidFill>
                  <a:srgbClr val="FF0000"/>
                </a:solidFill>
                <a:latin typeface="Berlin Sans FB Demi" pitchFamily="34" charset="0"/>
              </a:rPr>
              <a:t>Energy that is available for release from chemical reactions.</a:t>
            </a:r>
          </a:p>
          <a:p>
            <a:pPr marL="0" indent="0" algn="ctr" eaLnBrk="1" hangingPunct="1">
              <a:lnSpc>
                <a:spcPct val="80000"/>
              </a:lnSpc>
              <a:buFontTx/>
              <a:buNone/>
            </a:pPr>
            <a:endParaRPr lang="en-US" sz="1200" smtClean="0">
              <a:latin typeface="Berlin Sans FB Demi" pitchFamily="34" charset="0"/>
            </a:endParaRPr>
          </a:p>
          <a:p>
            <a:pPr marL="0" indent="0" algn="ctr" eaLnBrk="1" hangingPunct="1">
              <a:lnSpc>
                <a:spcPct val="80000"/>
              </a:lnSpc>
              <a:buFontTx/>
              <a:buNone/>
            </a:pPr>
            <a:r>
              <a:rPr lang="en-US" sz="3600" smtClean="0">
                <a:latin typeface="Berlin Sans FB Demi" pitchFamily="34" charset="0"/>
              </a:rPr>
              <a:t> </a:t>
            </a:r>
            <a:r>
              <a:rPr lang="en-US" sz="3600" smtClean="0">
                <a:solidFill>
                  <a:srgbClr val="660066"/>
                </a:solidFill>
                <a:latin typeface="Berlin Sans FB Demi" pitchFamily="34" charset="0"/>
              </a:rPr>
              <a:t>The chemical bonds in a matchstick store energy that is transformed into thermal energy when the match is struck.</a:t>
            </a:r>
          </a:p>
        </p:txBody>
      </p:sp>
      <p:pic>
        <p:nvPicPr>
          <p:cNvPr id="120838" name="Picture 6" descr="chemical1"/>
          <p:cNvPicPr>
            <a:picLocks noChangeAspect="1" noChangeArrowheads="1"/>
          </p:cNvPicPr>
          <p:nvPr/>
        </p:nvPicPr>
        <p:blipFill>
          <a:blip r:embed="rId3"/>
          <a:srcRect/>
          <a:stretch>
            <a:fillRect/>
          </a:stretch>
        </p:blipFill>
        <p:spPr bwMode="auto">
          <a:xfrm>
            <a:off x="152400" y="2057400"/>
            <a:ext cx="4114800" cy="3357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2.wav"/>
                                        </p:tgtEl>
                                      </p:cMediaNode>
                                    </p:audio>
                                  </p:sub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20838"/>
                                        </p:tgtEl>
                                        <p:attrNameLst>
                                          <p:attrName>style.visibility</p:attrName>
                                        </p:attrNameLst>
                                      </p:cBhvr>
                                      <p:to>
                                        <p:strVal val="visible"/>
                                      </p:to>
                                    </p:set>
                                    <p:animScale>
                                      <p:cBhvr>
                                        <p:cTn id="1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0838"/>
                                        </p:tgtEl>
                                        <p:attrNameLst>
                                          <p:attrName>ppt_x</p:attrName>
                                          <p:attrName>ppt_y</p:attrName>
                                        </p:attrNameLst>
                                      </p:cBhvr>
                                    </p:animMotion>
                                    <p:animEffect transition="in" filter="fade">
                                      <p:cBhvr>
                                        <p:cTn id="19" dur="1000"/>
                                        <p:tgtEl>
                                          <p:spTgt spid="120838"/>
                                        </p:tgtEl>
                                      </p:cBhvr>
                                    </p:animEffec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20836">
                                            <p:txEl>
                                              <p:pRg st="0" end="0"/>
                                            </p:txEl>
                                          </p:spTgt>
                                        </p:tgtEl>
                                        <p:attrNameLst>
                                          <p:attrName>style.visibility</p:attrName>
                                        </p:attrNameLst>
                                      </p:cBhvr>
                                      <p:to>
                                        <p:strVal val="visible"/>
                                      </p:to>
                                    </p:set>
                                    <p:anim calcmode="lin" valueType="num">
                                      <p:cBhvr>
                                        <p:cTn id="23"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120836">
                                            <p:txEl>
                                              <p:pRg st="0" end="0"/>
                                            </p:txEl>
                                          </p:spTgt>
                                        </p:tgtEl>
                                      </p:cBhvr>
                                    </p:animEffect>
                                  </p:childTnLst>
                                </p:cTn>
                              </p:par>
                            </p:childTnLst>
                          </p:cTn>
                        </p:par>
                        <p:par>
                          <p:cTn id="26" fill="hold">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120836">
                                            <p:txEl>
                                              <p:pRg st="2" end="2"/>
                                            </p:txEl>
                                          </p:spTgt>
                                        </p:tgtEl>
                                        <p:attrNameLst>
                                          <p:attrName>style.visibility</p:attrName>
                                        </p:attrNameLst>
                                      </p:cBhvr>
                                      <p:to>
                                        <p:strVal val="visible"/>
                                      </p:to>
                                    </p:set>
                                    <p:anim calcmode="lin" valueType="num">
                                      <p:cBhvr>
                                        <p:cTn id="29"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20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Chemical Energy</a:t>
            </a:r>
          </a:p>
        </p:txBody>
      </p:sp>
      <p:sp>
        <p:nvSpPr>
          <p:cNvPr id="66563" name="Rectangle 3"/>
          <p:cNvSpPr>
            <a:spLocks noGrp="1" noChangeArrowheads="1"/>
          </p:cNvSpPr>
          <p:nvPr>
            <p:ph type="body" sz="half" idx="1"/>
          </p:nvPr>
        </p:nvSpPr>
        <p:spPr>
          <a:xfrm>
            <a:off x="914400" y="1752600"/>
            <a:ext cx="3579813" cy="3733800"/>
          </a:xfrm>
        </p:spPr>
        <p:txBody>
          <a:bodyPr/>
          <a:lstStyle/>
          <a:p>
            <a:pPr eaLnBrk="1" hangingPunct="1">
              <a:buFont typeface="Wingdings" pitchFamily="2" charset="2"/>
              <a:buNone/>
            </a:pPr>
            <a:endParaRPr lang="en-US" sz="2500" smtClean="0"/>
          </a:p>
          <a:p>
            <a:pPr eaLnBrk="1" hangingPunct="1"/>
            <a:r>
              <a:rPr lang="en-US" sz="3300" smtClean="0"/>
              <a:t>Fuel and food are forms of stored chemical energy</a:t>
            </a:r>
            <a:r>
              <a:rPr lang="en-US" sz="2500" smtClean="0"/>
              <a:t>.</a:t>
            </a:r>
          </a:p>
        </p:txBody>
      </p:sp>
      <p:pic>
        <p:nvPicPr>
          <p:cNvPr id="15364" name="Picture 4" descr="j0233391"/>
          <p:cNvPicPr>
            <a:picLocks noGrp="1" noChangeAspect="1" noChangeArrowheads="1"/>
          </p:cNvPicPr>
          <p:nvPr>
            <p:ph sz="half" idx="2"/>
          </p:nvPr>
        </p:nvPicPr>
        <p:blipFill>
          <a:blip r:embed="rId2"/>
          <a:srcRect/>
          <a:stretch>
            <a:fillRect/>
          </a:stretch>
        </p:blipFill>
        <p:spPr>
          <a:xfrm>
            <a:off x="4876800" y="1676400"/>
            <a:ext cx="3810000" cy="3705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additive="base">
                                        <p:cTn id="7"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1175</Words>
  <Application>Microsoft Office PowerPoint</Application>
  <PresentationFormat>On-screen Show (4:3)</PresentationFormat>
  <Paragraphs>195</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ClipArt</vt:lpstr>
      <vt:lpstr>Slide 1</vt:lpstr>
      <vt:lpstr>Nature of Energy</vt:lpstr>
      <vt:lpstr>Questions We are Answering Today</vt:lpstr>
      <vt:lpstr>Slide 4</vt:lpstr>
      <vt:lpstr>Forms of Energy</vt:lpstr>
      <vt:lpstr>What is Mechanical Energy?</vt:lpstr>
      <vt:lpstr>Examples of Mechanical Energy</vt:lpstr>
      <vt:lpstr>What is Chemical Energy?</vt:lpstr>
      <vt:lpstr>Chemical Energy</vt:lpstr>
      <vt:lpstr>Examples of Chemical Energy</vt:lpstr>
      <vt:lpstr>What is Thermal Energy?</vt:lpstr>
      <vt:lpstr>Electromagnetic Energy</vt:lpstr>
      <vt:lpstr>Electromagnetic Energy</vt:lpstr>
      <vt:lpstr>Nuclear Energy</vt:lpstr>
      <vt:lpstr>What is Electrical Energy?</vt:lpstr>
      <vt:lpstr>Electrical Energy at work</vt:lpstr>
      <vt:lpstr> </vt:lpstr>
      <vt:lpstr>Slide 18</vt:lpstr>
      <vt:lpstr>Energy Transfer</vt:lpstr>
      <vt:lpstr>What types of energy are shown below?</vt:lpstr>
      <vt:lpstr>Energy Transformation Practice</vt:lpstr>
      <vt:lpstr>States of Energy</vt:lpstr>
      <vt:lpstr>Kinetic-Potential Energy Conversions</vt:lpstr>
      <vt:lpstr>Slide 24</vt:lpstr>
      <vt:lpstr>Energy conversions</vt:lpstr>
      <vt:lpstr>Energy Conversions</vt:lpstr>
      <vt:lpstr>Chemical  Thermal Mechanical</vt:lpstr>
      <vt:lpstr>Question 3</vt:lpstr>
      <vt:lpstr>Simple Machines Handout (from last class)</vt:lpstr>
      <vt:lpstr>Simple Machines</vt:lpstr>
      <vt:lpstr>The 6 Simple Machines</vt:lpstr>
      <vt:lpstr>What is a Simple Machine?</vt:lpstr>
      <vt:lpstr>Wheels and Axles</vt:lpstr>
      <vt:lpstr>Pulleys</vt:lpstr>
      <vt:lpstr>Diagrams of Pulleys</vt:lpstr>
      <vt:lpstr>Inclined Planes</vt:lpstr>
      <vt:lpstr>Inclined Plane</vt:lpstr>
      <vt:lpstr>Wedges</vt:lpstr>
      <vt:lpstr>Screws</vt:lpstr>
      <vt:lpstr>Levers (First Class)</vt:lpstr>
      <vt:lpstr>Levers-Second Class</vt:lpstr>
      <vt:lpstr>Levers-Third Class</vt:lpstr>
      <vt:lpstr>Simple Machines</vt:lpstr>
      <vt:lpstr>Energy Transformation Practice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anna1.poole</dc:creator>
  <cp:lastModifiedBy>pete</cp:lastModifiedBy>
  <cp:revision>97</cp:revision>
  <dcterms:created xsi:type="dcterms:W3CDTF">2013-04-29T17:57:45Z</dcterms:created>
  <dcterms:modified xsi:type="dcterms:W3CDTF">2014-05-07T14:36:45Z</dcterms:modified>
</cp:coreProperties>
</file>