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7" r:id="rId2"/>
    <p:sldId id="259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6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80537-11E5-433B-9E86-75D03C365D8F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1293F4-F58F-4591-91C8-AE572A08EE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8BFFC-1291-478A-9529-007503895AD5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28E0F-5E10-469C-90AE-D30C31058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06BD7-BD03-4853-AA3B-4351F8A2F17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  <p:sp>
        <p:nvSpPr>
          <p:cNvPr id="1229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ea typeface="ＭＳ Ｐゴシック" pitchFamily="1" charset="-128"/>
            </a:endParaRPr>
          </a:p>
        </p:txBody>
      </p:sp>
      <p:sp>
        <p:nvSpPr>
          <p:cNvPr id="1229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B552241-5669-42CF-B098-D380EB1A3D9F}" type="slidenum">
              <a:rPr lang="en-US" sz="1200">
                <a:latin typeface="Calibri" pitchFamily="-1" charset="0"/>
              </a:rPr>
              <a:pPr algn="r"/>
              <a:t>1</a:t>
            </a:fld>
            <a:endParaRPr lang="en-US" sz="1200">
              <a:latin typeface="Calibri" pitchFamily="-1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D6D69-2419-4FBE-ABE3-C4EF0E28182F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8A74-6A03-4C05-9159-06FEE17CCF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D6D69-2419-4FBE-ABE3-C4EF0E28182F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8A74-6A03-4C05-9159-06FEE17CCF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D6D69-2419-4FBE-ABE3-C4EF0E28182F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8A74-6A03-4C05-9159-06FEE17CCF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D6D69-2419-4FBE-ABE3-C4EF0E28182F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8A74-6A03-4C05-9159-06FEE17CCF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D6D69-2419-4FBE-ABE3-C4EF0E28182F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8A74-6A03-4C05-9159-06FEE17CCF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D6D69-2419-4FBE-ABE3-C4EF0E28182F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8A74-6A03-4C05-9159-06FEE17CCF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D6D69-2419-4FBE-ABE3-C4EF0E28182F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8A74-6A03-4C05-9159-06FEE17CCF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D6D69-2419-4FBE-ABE3-C4EF0E28182F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8A74-6A03-4C05-9159-06FEE17CCF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D6D69-2419-4FBE-ABE3-C4EF0E28182F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8A74-6A03-4C05-9159-06FEE17CCF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D6D69-2419-4FBE-ABE3-C4EF0E28182F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8A74-6A03-4C05-9159-06FEE17CCF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D6D69-2419-4FBE-ABE3-C4EF0E28182F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8A74-6A03-4C05-9159-06FEE17CCF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D6D69-2419-4FBE-ABE3-C4EF0E28182F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18A74-6A03-4C05-9159-06FEE17CCF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4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Line 5"/>
          <p:cNvSpPr>
            <a:spLocks noChangeShapeType="1"/>
          </p:cNvSpPr>
          <p:nvPr/>
        </p:nvSpPr>
        <p:spPr bwMode="auto">
          <a:xfrm>
            <a:off x="4648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Oval 7"/>
          <p:cNvSpPr>
            <a:spLocks noChangeArrowheads="1"/>
          </p:cNvSpPr>
          <p:nvPr/>
        </p:nvSpPr>
        <p:spPr bwMode="auto">
          <a:xfrm>
            <a:off x="4495800" y="91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-1" charset="0"/>
            </a:endParaRPr>
          </a:p>
        </p:txBody>
      </p:sp>
      <p:sp>
        <p:nvSpPr>
          <p:cNvPr id="3077" name="Line 10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Line 12"/>
          <p:cNvSpPr>
            <a:spLocks noChangeShapeType="1"/>
          </p:cNvSpPr>
          <p:nvPr/>
        </p:nvSpPr>
        <p:spPr bwMode="auto">
          <a:xfrm>
            <a:off x="0" y="6629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Line 13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Line 14"/>
          <p:cNvSpPr>
            <a:spLocks noChangeShapeType="1"/>
          </p:cNvSpPr>
          <p:nvPr/>
        </p:nvSpPr>
        <p:spPr bwMode="auto">
          <a:xfrm>
            <a:off x="1143000" y="6324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Line 15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Line 16"/>
          <p:cNvSpPr>
            <a:spLocks noChangeShapeType="1"/>
          </p:cNvSpPr>
          <p:nvPr/>
        </p:nvSpPr>
        <p:spPr bwMode="auto">
          <a:xfrm>
            <a:off x="0" y="5334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Line 17"/>
          <p:cNvSpPr>
            <a:spLocks noChangeShapeType="1"/>
          </p:cNvSpPr>
          <p:nvPr/>
        </p:nvSpPr>
        <p:spPr bwMode="auto">
          <a:xfrm>
            <a:off x="0" y="5715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Line 18"/>
          <p:cNvSpPr>
            <a:spLocks noChangeShapeType="1"/>
          </p:cNvSpPr>
          <p:nvPr/>
        </p:nvSpPr>
        <p:spPr bwMode="auto">
          <a:xfrm>
            <a:off x="0" y="4114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Line 20"/>
          <p:cNvSpPr>
            <a:spLocks noChangeShapeType="1"/>
          </p:cNvSpPr>
          <p:nvPr/>
        </p:nvSpPr>
        <p:spPr bwMode="auto">
          <a:xfrm>
            <a:off x="0" y="4724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Line 21"/>
          <p:cNvSpPr>
            <a:spLocks noChangeShapeType="1"/>
          </p:cNvSpPr>
          <p:nvPr/>
        </p:nvSpPr>
        <p:spPr bwMode="auto">
          <a:xfrm>
            <a:off x="-76200" y="3200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Line 22"/>
          <p:cNvSpPr>
            <a:spLocks noChangeShapeType="1"/>
          </p:cNvSpPr>
          <p:nvPr/>
        </p:nvSpPr>
        <p:spPr bwMode="auto">
          <a:xfrm>
            <a:off x="0" y="3505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Line 23"/>
          <p:cNvSpPr>
            <a:spLocks noChangeShapeType="1"/>
          </p:cNvSpPr>
          <p:nvPr/>
        </p:nvSpPr>
        <p:spPr bwMode="auto">
          <a:xfrm>
            <a:off x="0" y="3810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Line 24"/>
          <p:cNvSpPr>
            <a:spLocks noChangeShapeType="1"/>
          </p:cNvSpPr>
          <p:nvPr/>
        </p:nvSpPr>
        <p:spPr bwMode="auto">
          <a:xfrm>
            <a:off x="0" y="2286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Line 25"/>
          <p:cNvSpPr>
            <a:spLocks noChangeShapeType="1"/>
          </p:cNvSpPr>
          <p:nvPr/>
        </p:nvSpPr>
        <p:spPr bwMode="auto">
          <a:xfrm>
            <a:off x="0" y="2590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Line 26"/>
          <p:cNvSpPr>
            <a:spLocks noChangeShapeType="1"/>
          </p:cNvSpPr>
          <p:nvPr/>
        </p:nvSpPr>
        <p:spPr bwMode="auto">
          <a:xfrm>
            <a:off x="0" y="2895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Line 27"/>
          <p:cNvSpPr>
            <a:spLocks noChangeShapeType="1"/>
          </p:cNvSpPr>
          <p:nvPr/>
        </p:nvSpPr>
        <p:spPr bwMode="auto">
          <a:xfrm>
            <a:off x="0" y="1981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Line 28"/>
          <p:cNvSpPr>
            <a:spLocks noChangeShapeType="1"/>
          </p:cNvSpPr>
          <p:nvPr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Oval 8"/>
          <p:cNvSpPr>
            <a:spLocks noChangeArrowheads="1"/>
          </p:cNvSpPr>
          <p:nvPr/>
        </p:nvSpPr>
        <p:spPr bwMode="auto">
          <a:xfrm>
            <a:off x="4495800" y="3200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-1" charset="0"/>
            </a:endParaRPr>
          </a:p>
        </p:txBody>
      </p:sp>
      <p:sp>
        <p:nvSpPr>
          <p:cNvPr id="3095" name="Oval 9"/>
          <p:cNvSpPr>
            <a:spLocks noChangeArrowheads="1"/>
          </p:cNvSpPr>
          <p:nvPr/>
        </p:nvSpPr>
        <p:spPr bwMode="auto">
          <a:xfrm>
            <a:off x="44958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-1" charset="0"/>
            </a:endParaRPr>
          </a:p>
        </p:txBody>
      </p:sp>
      <p:sp>
        <p:nvSpPr>
          <p:cNvPr id="3096" name="TextBox 31"/>
          <p:cNvSpPr txBox="1">
            <a:spLocks noChangeArrowheads="1"/>
          </p:cNvSpPr>
          <p:nvPr/>
        </p:nvSpPr>
        <p:spPr bwMode="auto">
          <a:xfrm>
            <a:off x="914400" y="762000"/>
            <a:ext cx="3124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latin typeface="Calibri" pitchFamily="-1" charset="0"/>
              </a:rPr>
              <a:t> </a:t>
            </a:r>
          </a:p>
        </p:txBody>
      </p:sp>
      <p:sp>
        <p:nvSpPr>
          <p:cNvPr id="3097" name="TextBox 39"/>
          <p:cNvSpPr txBox="1">
            <a:spLocks noChangeArrowheads="1"/>
          </p:cNvSpPr>
          <p:nvPr/>
        </p:nvSpPr>
        <p:spPr bwMode="auto">
          <a:xfrm>
            <a:off x="0" y="152400"/>
            <a:ext cx="3886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-1" charset="0"/>
              </a:rPr>
              <a:t>  </a:t>
            </a:r>
          </a:p>
        </p:txBody>
      </p:sp>
      <p:sp>
        <p:nvSpPr>
          <p:cNvPr id="3098" name="Line 18"/>
          <p:cNvSpPr>
            <a:spLocks noChangeShapeType="1"/>
          </p:cNvSpPr>
          <p:nvPr/>
        </p:nvSpPr>
        <p:spPr bwMode="auto">
          <a:xfrm>
            <a:off x="0" y="4419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TextBox 32"/>
          <p:cNvSpPr txBox="1">
            <a:spLocks noChangeArrowheads="1"/>
          </p:cNvSpPr>
          <p:nvPr/>
        </p:nvSpPr>
        <p:spPr bwMode="auto">
          <a:xfrm>
            <a:off x="5257800" y="0"/>
            <a:ext cx="47244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-1" charset="0"/>
            </a:endParaRPr>
          </a:p>
          <a:p>
            <a:r>
              <a:rPr lang="en-US" sz="2400" b="1">
                <a:latin typeface="Calibri" pitchFamily="-1" charset="0"/>
              </a:rPr>
              <a:t>    </a:t>
            </a:r>
          </a:p>
        </p:txBody>
      </p:sp>
      <p:sp>
        <p:nvSpPr>
          <p:cNvPr id="3100" name="TextBox 30"/>
          <p:cNvSpPr txBox="1">
            <a:spLocks noChangeArrowheads="1"/>
          </p:cNvSpPr>
          <p:nvPr/>
        </p:nvSpPr>
        <p:spPr bwMode="auto">
          <a:xfrm>
            <a:off x="0" y="6273800"/>
            <a:ext cx="121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latin typeface="Calibri" pitchFamily="-1" charset="0"/>
              </a:rPr>
              <a:t>    </a:t>
            </a:r>
          </a:p>
        </p:txBody>
      </p:sp>
      <p:sp>
        <p:nvSpPr>
          <p:cNvPr id="3101" name="TextBox 31"/>
          <p:cNvSpPr txBox="1">
            <a:spLocks noChangeArrowheads="1"/>
          </p:cNvSpPr>
          <p:nvPr/>
        </p:nvSpPr>
        <p:spPr bwMode="auto">
          <a:xfrm>
            <a:off x="8077200" y="6338888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Calibri" pitchFamily="-1" charset="0"/>
              </a:rPr>
              <a:t>   </a:t>
            </a:r>
            <a:endParaRPr lang="en-US" sz="2800" b="1" dirty="0">
              <a:latin typeface="Calibri" pitchFamily="-1" charset="0"/>
            </a:endParaRPr>
          </a:p>
        </p:txBody>
      </p:sp>
      <p:sp>
        <p:nvSpPr>
          <p:cNvPr id="3102" name="TextBox 34"/>
          <p:cNvSpPr txBox="1">
            <a:spLocks noChangeArrowheads="1"/>
          </p:cNvSpPr>
          <p:nvPr/>
        </p:nvSpPr>
        <p:spPr bwMode="auto">
          <a:xfrm>
            <a:off x="4800600" y="838200"/>
            <a:ext cx="43434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800" b="1" dirty="0">
                <a:latin typeface="Calibri" pitchFamily="-1" charset="0"/>
              </a:rPr>
              <a:t>Objective:</a:t>
            </a:r>
            <a:endParaRPr lang="en-US" sz="2800" dirty="0">
              <a:latin typeface="Calibri" pitchFamily="-1" charset="0"/>
            </a:endParaRPr>
          </a:p>
          <a:p>
            <a:pPr marL="342900" indent="-342900"/>
            <a:r>
              <a:rPr lang="en-US" sz="2800" b="1" dirty="0" smtClean="0">
                <a:latin typeface="Calibri" pitchFamily="-1" charset="0"/>
              </a:rPr>
              <a:t>SWBAT extract DNA from strawberries and understand blood typing</a:t>
            </a:r>
            <a:endParaRPr lang="en-US" sz="2800" b="1" dirty="0">
              <a:latin typeface="Calibri" pitchFamily="-1" charset="0"/>
            </a:endParaRPr>
          </a:p>
          <a:p>
            <a:pPr marL="342900" indent="-342900"/>
            <a:endParaRPr lang="en-US" sz="2800" b="1" dirty="0" smtClean="0">
              <a:solidFill>
                <a:srgbClr val="00B050"/>
              </a:solidFill>
              <a:latin typeface="Calibri" pitchFamily="-1" charset="0"/>
            </a:endParaRPr>
          </a:p>
          <a:p>
            <a:pPr marL="342900" indent="-342900"/>
            <a:r>
              <a:rPr lang="en-US" sz="2800" b="1" dirty="0" smtClean="0">
                <a:solidFill>
                  <a:srgbClr val="FF33CC"/>
                </a:solidFill>
                <a:latin typeface="Calibri" pitchFamily="-1" charset="0"/>
              </a:rPr>
              <a:t>WARM </a:t>
            </a:r>
            <a:r>
              <a:rPr lang="en-US" sz="2800" b="1" dirty="0">
                <a:solidFill>
                  <a:srgbClr val="FF33CC"/>
                </a:solidFill>
                <a:latin typeface="Calibri" pitchFamily="-1" charset="0"/>
              </a:rPr>
              <a:t>UP</a:t>
            </a:r>
            <a:r>
              <a:rPr lang="en-US" sz="2800" b="1" dirty="0" smtClean="0">
                <a:solidFill>
                  <a:srgbClr val="FF33CC"/>
                </a:solidFill>
                <a:latin typeface="Calibri" pitchFamily="-1" charset="0"/>
              </a:rPr>
              <a:t>:</a:t>
            </a:r>
          </a:p>
          <a:p>
            <a:pPr marL="342900" indent="-342900"/>
            <a:endParaRPr lang="en-US" sz="3000" b="1" dirty="0" smtClean="0">
              <a:latin typeface="Calibri" pitchFamily="-1" charset="0"/>
            </a:endParaRPr>
          </a:p>
          <a:p>
            <a:pPr marL="514350" indent="-514350">
              <a:buAutoNum type="arabicPeriod"/>
            </a:pPr>
            <a:r>
              <a:rPr lang="en-US" sz="3000" b="1" dirty="0" smtClean="0">
                <a:latin typeface="Calibri" pitchFamily="-1" charset="0"/>
              </a:rPr>
              <a:t>Where is DNA located in a cell?</a:t>
            </a:r>
          </a:p>
          <a:p>
            <a:pPr marL="514350" indent="-514350">
              <a:buAutoNum type="arabicPeriod"/>
            </a:pPr>
            <a:r>
              <a:rPr lang="en-US" sz="3000" b="1" dirty="0" smtClean="0">
                <a:latin typeface="Calibri" pitchFamily="-1" charset="0"/>
              </a:rPr>
              <a:t>What is a chromosome?</a:t>
            </a:r>
          </a:p>
          <a:p>
            <a:pPr marL="514350" indent="-514350">
              <a:buAutoNum type="arabicPeriod"/>
            </a:pPr>
            <a:endParaRPr lang="en-US" sz="3000" b="1" dirty="0">
              <a:latin typeface="Calibri" pitchFamily="-1" charset="0"/>
            </a:endParaRPr>
          </a:p>
          <a:p>
            <a:pPr marL="342900" indent="-342900"/>
            <a:r>
              <a:rPr lang="en-US" sz="3000" b="1" dirty="0">
                <a:latin typeface="Calibri" pitchFamily="-1" charset="0"/>
              </a:rPr>
              <a:t> </a:t>
            </a:r>
          </a:p>
        </p:txBody>
      </p:sp>
      <p:sp>
        <p:nvSpPr>
          <p:cNvPr id="3103" name="TextBox 30"/>
          <p:cNvSpPr txBox="1">
            <a:spLocks noChangeArrowheads="1"/>
          </p:cNvSpPr>
          <p:nvPr/>
        </p:nvSpPr>
        <p:spPr bwMode="auto">
          <a:xfrm>
            <a:off x="4572000" y="304800"/>
            <a:ext cx="457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alibri" pitchFamily="-1" charset="0"/>
              </a:rPr>
              <a:t>   </a:t>
            </a:r>
          </a:p>
        </p:txBody>
      </p:sp>
      <p:sp>
        <p:nvSpPr>
          <p:cNvPr id="3104" name="TextBox 31"/>
          <p:cNvSpPr txBox="1">
            <a:spLocks noChangeArrowheads="1"/>
          </p:cNvSpPr>
          <p:nvPr/>
        </p:nvSpPr>
        <p:spPr bwMode="auto">
          <a:xfrm>
            <a:off x="4648200" y="0"/>
            <a:ext cx="4495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33CC"/>
                </a:solidFill>
                <a:latin typeface="Calibri" pitchFamily="-1" charset="0"/>
              </a:rPr>
              <a:t>Strawberry DNA and Blood Typing</a:t>
            </a:r>
            <a:endParaRPr lang="en-US" sz="2800" b="1" dirty="0">
              <a:solidFill>
                <a:srgbClr val="FF33CC"/>
              </a:solidFill>
              <a:latin typeface="Calibri" pitchFamily="-1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5410200" cy="5029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Cut a small hole in the bottom of the bag (careful, don’t let anything leak out!)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Squeeze the mixture into the funnel and filter into test tube</a:t>
            </a:r>
          </a:p>
          <a:p>
            <a:endParaRPr lang="en-US" dirty="0"/>
          </a:p>
        </p:txBody>
      </p:sp>
      <p:pic>
        <p:nvPicPr>
          <p:cNvPr id="4" name="Picture 3" descr="100_239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1371600"/>
            <a:ext cx="3886200" cy="518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Step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7. Have one person hold the test tube at an angle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Another person should add 2 </a:t>
            </a:r>
            <a:r>
              <a:rPr lang="en-US" dirty="0" err="1" smtClean="0"/>
              <a:t>mL</a:t>
            </a:r>
            <a:r>
              <a:rPr lang="en-US" dirty="0" smtClean="0"/>
              <a:t> of cold alcohol over the fruit solution in the tube. Let it flow DOWN the side of the tube, not straight in!</a:t>
            </a:r>
            <a:endParaRPr lang="en-US" dirty="0"/>
          </a:p>
        </p:txBody>
      </p:sp>
      <p:pic>
        <p:nvPicPr>
          <p:cNvPr id="5" name="Picture 4" descr="9501198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3917278"/>
            <a:ext cx="3905647" cy="29407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8-9</a:t>
            </a:r>
            <a:endParaRPr lang="en-US" dirty="0"/>
          </a:p>
        </p:txBody>
      </p:sp>
      <p:pic>
        <p:nvPicPr>
          <p:cNvPr id="4" name="Content Placeholder 3" descr="strawberry dn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5000" y="1143000"/>
            <a:ext cx="2743200" cy="5038531"/>
          </a:xfrm>
        </p:spPr>
      </p:pic>
      <p:sp>
        <p:nvSpPr>
          <p:cNvPr id="5" name="TextBox 4"/>
          <p:cNvSpPr txBox="1"/>
          <p:nvPr/>
        </p:nvSpPr>
        <p:spPr>
          <a:xfrm>
            <a:off x="533400" y="1164134"/>
            <a:ext cx="48768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slimy light material will form at the bottom of the alcohol. </a:t>
            </a:r>
            <a:r>
              <a:rPr lang="en-US" sz="2800" dirty="0" smtClean="0">
                <a:solidFill>
                  <a:srgbClr val="FF33CC"/>
                </a:solidFill>
              </a:rPr>
              <a:t>This material is clumps of DNA</a:t>
            </a:r>
          </a:p>
          <a:p>
            <a:endParaRPr lang="en-US" sz="2800" dirty="0"/>
          </a:p>
          <a:p>
            <a:r>
              <a:rPr lang="en-US" sz="2800" dirty="0" smtClean="0"/>
              <a:t>Use a straightened paper clip to spool up DNA fibers</a:t>
            </a:r>
          </a:p>
          <a:p>
            <a:endParaRPr lang="en-US" sz="2800" dirty="0"/>
          </a:p>
          <a:p>
            <a:r>
              <a:rPr lang="en-US" sz="2800" dirty="0" smtClean="0"/>
              <a:t>Use a slow twirling motion</a:t>
            </a:r>
          </a:p>
          <a:p>
            <a:endParaRPr lang="en-US" sz="2800" dirty="0"/>
          </a:p>
          <a:p>
            <a:r>
              <a:rPr lang="en-US" sz="3200" b="1" dirty="0" smtClean="0">
                <a:solidFill>
                  <a:srgbClr val="7030A0"/>
                </a:solidFill>
              </a:rPr>
              <a:t>Do not stick the paper clip down into the strawberry liquid or mix it up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Answer 1-2 questions in your notebook!</a:t>
            </a:r>
          </a:p>
          <a:p>
            <a:pPr marL="514350" indent="-514350">
              <a:buAutoNum type="arabicPeriod"/>
            </a:pPr>
            <a:r>
              <a:rPr lang="en-US" dirty="0" smtClean="0"/>
              <a:t>Why do you think it might be important for scientists to be able to remove the DNA from an organism?</a:t>
            </a:r>
          </a:p>
          <a:p>
            <a:pPr marL="514350" indent="-514350">
              <a:buAutoNum type="arabicPeriod"/>
            </a:pPr>
            <a:r>
              <a:rPr lang="en-US" dirty="0" smtClean="0"/>
              <a:t>Why does the alcohol added in step 7 float to the top of the juice?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320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What determines our blood type?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Your blood type is inherited from your mom and dad- like your eye color and hair color and skin color</a:t>
            </a:r>
          </a:p>
          <a:p>
            <a:endParaRPr lang="en-US" dirty="0" smtClean="0"/>
          </a:p>
          <a:p>
            <a:r>
              <a:rPr lang="en-US" dirty="0" smtClean="0"/>
              <a:t>Why does it matter? Isn’t all blood </a:t>
            </a:r>
            <a:r>
              <a:rPr lang="en-US" dirty="0" smtClean="0">
                <a:solidFill>
                  <a:srgbClr val="FF33CC"/>
                </a:solidFill>
              </a:rPr>
              <a:t>red</a:t>
            </a:r>
            <a:r>
              <a:rPr lang="en-US" dirty="0" smtClean="0"/>
              <a:t>? Isn’t it all made of </a:t>
            </a:r>
            <a:r>
              <a:rPr lang="en-US" dirty="0" smtClean="0">
                <a:solidFill>
                  <a:srgbClr val="FF33CC"/>
                </a:solidFill>
              </a:rPr>
              <a:t>red blood cells</a:t>
            </a:r>
            <a:r>
              <a:rPr lang="en-US" dirty="0" smtClean="0"/>
              <a:t>? Wouldn’t it be the same?!</a:t>
            </a:r>
            <a:endParaRPr lang="en-US" dirty="0"/>
          </a:p>
        </p:txBody>
      </p:sp>
      <p:pic>
        <p:nvPicPr>
          <p:cNvPr id="4" name="Picture 3" descr="AH79ZGTCACHSLJXCAXSA9GYCAM3I3ZBCAVL8QGRCA86GVZTCA2Q22K6CAR7QWA0CAX09BXACAH96J0UCAY7OO2ECA8CA2H5CASQQ130CATCNI4PCABQLW3OCAI9UJJ9CA3P03Y8CACN98K4CA5CMF4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0"/>
            <a:ext cx="30480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Both the allele for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and the allele for </a:t>
            </a:r>
            <a:r>
              <a:rPr lang="en-US" dirty="0" smtClean="0">
                <a:solidFill>
                  <a:srgbClr val="0070C0"/>
                </a:solidFill>
              </a:rPr>
              <a:t>B</a:t>
            </a:r>
            <a:r>
              <a:rPr lang="en-US" dirty="0" smtClean="0"/>
              <a:t> are </a:t>
            </a:r>
            <a:r>
              <a:rPr lang="en-US" b="1" dirty="0" smtClean="0"/>
              <a:t>CODOMINANT</a:t>
            </a:r>
            <a:endParaRPr lang="en-US" dirty="0" smtClean="0"/>
          </a:p>
          <a:p>
            <a:r>
              <a:rPr lang="en-US" b="1" dirty="0" smtClean="0"/>
              <a:t>When both are inherited, both are expressed</a:t>
            </a:r>
          </a:p>
          <a:p>
            <a:endParaRPr lang="en-US" dirty="0" smtClean="0"/>
          </a:p>
          <a:p>
            <a:r>
              <a:rPr lang="en-US" i="1" dirty="0" smtClean="0"/>
              <a:t>Example: kid who inherits a </a:t>
            </a:r>
            <a:r>
              <a:rPr lang="en-US" i="1" dirty="0" smtClean="0">
                <a:solidFill>
                  <a:srgbClr val="0070C0"/>
                </a:solidFill>
              </a:rPr>
              <a:t>B blood allele </a:t>
            </a:r>
            <a:r>
              <a:rPr lang="en-US" i="1" dirty="0" smtClean="0"/>
              <a:t>and an </a:t>
            </a:r>
            <a:r>
              <a:rPr lang="en-US" i="1" dirty="0" smtClean="0">
                <a:solidFill>
                  <a:srgbClr val="FF0000"/>
                </a:solidFill>
              </a:rPr>
              <a:t>A blood allele </a:t>
            </a:r>
            <a:r>
              <a:rPr lang="en-US" i="1" dirty="0" smtClean="0"/>
              <a:t>will have group </a:t>
            </a:r>
            <a:r>
              <a:rPr lang="en-US" i="1" dirty="0" smtClean="0">
                <a:solidFill>
                  <a:srgbClr val="7030A0"/>
                </a:solidFill>
              </a:rPr>
              <a:t>AB blood</a:t>
            </a:r>
          </a:p>
          <a:p>
            <a:endParaRPr lang="en-US" i="1" dirty="0" smtClean="0">
              <a:solidFill>
                <a:srgbClr val="7030A0"/>
              </a:solidFill>
            </a:endParaRPr>
          </a:p>
          <a:p>
            <a:r>
              <a:rPr lang="en-US" b="1" i="1" dirty="0" smtClean="0">
                <a:solidFill>
                  <a:srgbClr val="7030A0"/>
                </a:solidFill>
              </a:rPr>
              <a:t>Type O blood is recessive, so for a kid to have O blood they would have the alleles OO</a:t>
            </a:r>
            <a:endParaRPr lang="en-US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Negative/Positive Blood types?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Your blood type</a:t>
            </a:r>
            <a:r>
              <a:rPr lang="en-US" dirty="0" smtClean="0"/>
              <a:t>= tiny protein markers on the surface of all of your blood cells </a:t>
            </a:r>
          </a:p>
          <a:p>
            <a:r>
              <a:rPr lang="en-US" dirty="0" smtClean="0"/>
              <a:t>Two main types: the ABO group and the “</a:t>
            </a:r>
            <a:r>
              <a:rPr lang="en-US" dirty="0" err="1" smtClean="0"/>
              <a:t>Rh</a:t>
            </a:r>
            <a:r>
              <a:rPr lang="en-US" dirty="0" smtClean="0"/>
              <a:t> factor”</a:t>
            </a:r>
          </a:p>
          <a:p>
            <a:endParaRPr lang="en-US" dirty="0" smtClean="0"/>
          </a:p>
          <a:p>
            <a:pPr>
              <a:buNone/>
            </a:pPr>
            <a:r>
              <a:rPr lang="en-US" sz="3900" b="1" dirty="0" smtClean="0">
                <a:solidFill>
                  <a:srgbClr val="7030A0"/>
                </a:solidFill>
              </a:rPr>
              <a:t>ABO</a:t>
            </a:r>
            <a:r>
              <a:rPr lang="en-US" sz="3900" dirty="0" smtClean="0"/>
              <a:t>= type of blood (A, B, AB, O)</a:t>
            </a:r>
          </a:p>
          <a:p>
            <a:pPr>
              <a:buNone/>
            </a:pPr>
            <a:r>
              <a:rPr lang="en-US" sz="3900" b="1" dirty="0" err="1" smtClean="0"/>
              <a:t>Rh</a:t>
            </a:r>
            <a:r>
              <a:rPr lang="en-US" sz="3900" b="1" dirty="0" smtClean="0"/>
              <a:t> factor</a:t>
            </a:r>
            <a:r>
              <a:rPr lang="en-US" sz="3900" dirty="0" smtClean="0"/>
              <a:t>=  positive (+) or negative (-) blood </a:t>
            </a:r>
            <a:br>
              <a:rPr lang="en-US" sz="39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Write in your notebook:</a:t>
            </a:r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Blood Group Alleles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600200"/>
          <a:ext cx="8153400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Blood Groups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Combination </a:t>
                      </a:r>
                    </a:p>
                    <a:p>
                      <a:pPr algn="ctr"/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of Alleles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sz="5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FF0000"/>
                          </a:solidFill>
                        </a:rPr>
                        <a:t>AA or AO</a:t>
                      </a:r>
                      <a:endParaRPr lang="en-US" sz="5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US" sz="5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FF0000"/>
                          </a:solidFill>
                        </a:rPr>
                        <a:t>BB or BO</a:t>
                      </a:r>
                      <a:endParaRPr lang="en-US" sz="5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FF0000"/>
                          </a:solidFill>
                        </a:rPr>
                        <a:t>AB</a:t>
                      </a:r>
                      <a:endParaRPr lang="en-US" sz="5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FF0000"/>
                          </a:solidFill>
                        </a:rPr>
                        <a:t>AB</a:t>
                      </a:r>
                      <a:endParaRPr lang="en-US" sz="5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en-US" sz="5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 smtClean="0">
                          <a:solidFill>
                            <a:srgbClr val="FF0000"/>
                          </a:solidFill>
                        </a:rPr>
                        <a:t>OO</a:t>
                      </a:r>
                      <a:endParaRPr lang="en-US" sz="5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biolog12psa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21022"/>
          <a:stretch>
            <a:fillRect/>
          </a:stretch>
        </p:blipFill>
        <p:spPr>
          <a:xfrm>
            <a:off x="3287320" y="0"/>
            <a:ext cx="5856680" cy="5867400"/>
          </a:xfrm>
        </p:spPr>
      </p:pic>
      <p:cxnSp>
        <p:nvCxnSpPr>
          <p:cNvPr id="6" name="Straight Arrow Connector 5"/>
          <p:cNvCxnSpPr/>
          <p:nvPr/>
        </p:nvCxnSpPr>
        <p:spPr>
          <a:xfrm>
            <a:off x="2438400" y="3810000"/>
            <a:ext cx="121920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429000" y="1981200"/>
            <a:ext cx="121920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00200" y="1600200"/>
            <a:ext cx="2438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One parent with AB blood</a:t>
            </a:r>
            <a:endParaRPr lang="en-US" sz="2800" b="1" dirty="0"/>
          </a:p>
        </p:txBody>
      </p:sp>
      <p:sp>
        <p:nvSpPr>
          <p:cNvPr id="10" name="Rectangle 9"/>
          <p:cNvSpPr/>
          <p:nvPr/>
        </p:nvSpPr>
        <p:spPr>
          <a:xfrm>
            <a:off x="0" y="3276600"/>
            <a:ext cx="2937329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One parent with Type A Blood (so either genotype AA or AO)  </a:t>
            </a:r>
          </a:p>
          <a:p>
            <a:endParaRPr lang="en-US" b="1" dirty="0" smtClean="0"/>
          </a:p>
          <a:p>
            <a:r>
              <a:rPr lang="en-US" b="1" i="1" dirty="0" smtClean="0">
                <a:solidFill>
                  <a:srgbClr val="00B050"/>
                </a:solidFill>
              </a:rPr>
              <a:t>You would need to do two </a:t>
            </a:r>
            <a:r>
              <a:rPr lang="en-US" b="1" i="1" dirty="0" err="1" smtClean="0">
                <a:solidFill>
                  <a:srgbClr val="00B050"/>
                </a:solidFill>
              </a:rPr>
              <a:t>Punnett</a:t>
            </a:r>
            <a:r>
              <a:rPr lang="en-US" b="1" i="1" dirty="0" smtClean="0">
                <a:solidFill>
                  <a:srgbClr val="00B050"/>
                </a:solidFill>
              </a:rPr>
              <a:t> squares- the other </a:t>
            </a:r>
            <a:r>
              <a:rPr lang="en-US" b="1" i="1" dirty="0" err="1" smtClean="0">
                <a:solidFill>
                  <a:srgbClr val="00B050"/>
                </a:solidFill>
              </a:rPr>
              <a:t>Punnett</a:t>
            </a:r>
            <a:r>
              <a:rPr lang="en-US" b="1" i="1" dirty="0" smtClean="0">
                <a:solidFill>
                  <a:srgbClr val="00B050"/>
                </a:solidFill>
              </a:rPr>
              <a:t> Square should use </a:t>
            </a:r>
            <a:r>
              <a:rPr lang="en-US" sz="2400" b="1" i="1" dirty="0" smtClean="0">
                <a:solidFill>
                  <a:srgbClr val="7030A0"/>
                </a:solidFill>
              </a:rPr>
              <a:t>AA instead of AO</a:t>
            </a:r>
            <a:endParaRPr lang="en-US" sz="2400" b="1" i="1" dirty="0">
              <a:solidFill>
                <a:srgbClr val="7030A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162800" y="762000"/>
            <a:ext cx="1752600" cy="381000"/>
          </a:xfrm>
          <a:prstGeom prst="ellipse">
            <a:avLst/>
          </a:prstGeom>
          <a:solidFill>
            <a:srgbClr val="FF00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do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229600" cy="4525963"/>
          </a:xfrm>
        </p:spPr>
        <p:txBody>
          <a:bodyPr/>
          <a:lstStyle/>
          <a:p>
            <a:r>
              <a:rPr lang="en-US" dirty="0" smtClean="0"/>
              <a:t>Possible blood types of child born to</a:t>
            </a:r>
          </a:p>
          <a:p>
            <a:pPr>
              <a:buNone/>
            </a:pPr>
            <a:r>
              <a:rPr lang="en-US" dirty="0" smtClean="0"/>
              <a:t>Parent with </a:t>
            </a:r>
            <a:r>
              <a:rPr lang="en-US" dirty="0" smtClean="0">
                <a:solidFill>
                  <a:srgbClr val="0070C0"/>
                </a:solidFill>
              </a:rPr>
              <a:t>type B</a:t>
            </a:r>
            <a:r>
              <a:rPr lang="en-US" dirty="0" smtClean="0"/>
              <a:t> blood</a:t>
            </a:r>
          </a:p>
          <a:p>
            <a:pPr>
              <a:buNone/>
            </a:pPr>
            <a:r>
              <a:rPr lang="en-US" dirty="0" smtClean="0"/>
              <a:t>Parent with </a:t>
            </a:r>
            <a:r>
              <a:rPr lang="en-US" dirty="0" smtClean="0">
                <a:solidFill>
                  <a:srgbClr val="7030A0"/>
                </a:solidFill>
              </a:rPr>
              <a:t>type AB </a:t>
            </a:r>
            <a:r>
              <a:rPr lang="en-US" dirty="0" smtClean="0"/>
              <a:t>blood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09800" y="3387512"/>
          <a:ext cx="4953000" cy="3470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6500"/>
                <a:gridCol w="2476500"/>
              </a:tblGrid>
              <a:tr h="90339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Blood Groups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Combination </a:t>
                      </a:r>
                    </a:p>
                    <a:p>
                      <a:pPr algn="ctr"/>
                      <a:r>
                        <a:rPr lang="en-US" sz="2800" dirty="0" smtClean="0"/>
                        <a:t>of Alleles</a:t>
                      </a:r>
                      <a:endParaRPr lang="en-US" sz="2800" dirty="0"/>
                    </a:p>
                  </a:txBody>
                  <a:tcPr/>
                </a:tc>
              </a:tr>
              <a:tr h="631402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A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AA or AO</a:t>
                      </a:r>
                      <a:endParaRPr lang="en-US" sz="2800" b="1" dirty="0"/>
                    </a:p>
                  </a:txBody>
                  <a:tcPr/>
                </a:tc>
              </a:tr>
              <a:tr h="631402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BB or BO</a:t>
                      </a:r>
                      <a:endParaRPr lang="en-US" sz="2800" b="1" dirty="0"/>
                    </a:p>
                  </a:txBody>
                  <a:tcPr/>
                </a:tc>
              </a:tr>
              <a:tr h="631402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AB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AB</a:t>
                      </a:r>
                      <a:endParaRPr lang="en-US" sz="2800" b="1" dirty="0"/>
                    </a:p>
                  </a:txBody>
                  <a:tcPr/>
                </a:tc>
              </a:tr>
              <a:tr h="631402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O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OO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2971800" y="5029200"/>
            <a:ext cx="914400" cy="457200"/>
          </a:xfrm>
          <a:prstGeom prst="ellipse">
            <a:avLst/>
          </a:prstGeom>
          <a:solidFill>
            <a:srgbClr val="FF00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flipV="1">
            <a:off x="2971800" y="5638800"/>
            <a:ext cx="914400" cy="457200"/>
          </a:xfrm>
          <a:prstGeom prst="ellipse">
            <a:avLst/>
          </a:prstGeom>
          <a:solidFill>
            <a:srgbClr val="FF00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029200" y="4953000"/>
            <a:ext cx="1905000" cy="533400"/>
          </a:xfrm>
          <a:prstGeom prst="ellipse">
            <a:avLst/>
          </a:prstGeom>
          <a:solidFill>
            <a:srgbClr val="FF00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29200" y="5638800"/>
            <a:ext cx="1905000" cy="533400"/>
          </a:xfrm>
          <a:prstGeom prst="ellipse">
            <a:avLst/>
          </a:prstGeom>
          <a:solidFill>
            <a:srgbClr val="FF00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6934200" y="5181600"/>
            <a:ext cx="990600" cy="304800"/>
          </a:xfrm>
          <a:prstGeom prst="straightConnector1">
            <a:avLst/>
          </a:prstGeom>
          <a:ln w="412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858000" y="5562600"/>
            <a:ext cx="1219200" cy="381000"/>
          </a:xfrm>
          <a:prstGeom prst="straightConnector1">
            <a:avLst/>
          </a:prstGeom>
          <a:ln w="412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772400" y="3657600"/>
            <a:ext cx="1371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These would be the alleles you’d use with a </a:t>
            </a:r>
            <a:r>
              <a:rPr lang="en-US" b="1" dirty="0" err="1" smtClean="0"/>
              <a:t>Punnett</a:t>
            </a:r>
            <a:r>
              <a:rPr lang="en-US" b="1" dirty="0" smtClean="0"/>
              <a:t> square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 of the quarter is 3/28…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Any make up work?? 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Due</a:t>
            </a:r>
            <a:r>
              <a:rPr lang="en-US" sz="6000" b="1" dirty="0" smtClean="0">
                <a:solidFill>
                  <a:srgbClr val="92D050"/>
                </a:solidFill>
              </a:rPr>
              <a:t> BY MONDAY</a:t>
            </a:r>
            <a:endParaRPr lang="en-US" sz="60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Quick Switch?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Who can read the opening paragraph?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Let’s do #1 and #2 together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What is Mrs. </a:t>
            </a:r>
            <a:r>
              <a:rPr lang="en-US" dirty="0" err="1" smtClean="0"/>
              <a:t>Bright’s</a:t>
            </a:r>
            <a:r>
              <a:rPr lang="en-US" dirty="0" smtClean="0"/>
              <a:t> phenotype?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What possible genotypes can Mrs. Bright have?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What is Mr. </a:t>
            </a:r>
            <a:r>
              <a:rPr lang="en-US" dirty="0" err="1" smtClean="0"/>
              <a:t>Bright’s</a:t>
            </a:r>
            <a:r>
              <a:rPr lang="en-US" dirty="0" smtClean="0"/>
              <a:t> phenotype?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possible genotypes can Mr. Bright have?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Quick Switch!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with your partner to answer all questions and solve the mystery of the Light and Bright families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certain people get called to give blood more often?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Blood type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can only be given to type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7030A0"/>
                </a:solidFill>
              </a:rPr>
              <a:t>AB</a:t>
            </a:r>
            <a:r>
              <a:rPr lang="en-US" dirty="0" smtClean="0"/>
              <a:t> patients. </a:t>
            </a:r>
          </a:p>
          <a:p>
            <a:r>
              <a:rPr lang="en-US" dirty="0" smtClean="0"/>
              <a:t>Blood type </a:t>
            </a:r>
            <a:r>
              <a:rPr lang="en-US" dirty="0" smtClean="0">
                <a:solidFill>
                  <a:srgbClr val="0070C0"/>
                </a:solidFill>
              </a:rPr>
              <a:t>B</a:t>
            </a:r>
            <a:r>
              <a:rPr lang="en-US" dirty="0" smtClean="0"/>
              <a:t> can only be given to type </a:t>
            </a:r>
            <a:r>
              <a:rPr lang="en-US" dirty="0" smtClean="0">
                <a:solidFill>
                  <a:srgbClr val="0070C0"/>
                </a:solidFill>
              </a:rPr>
              <a:t>B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7030A0"/>
                </a:solidFill>
              </a:rPr>
              <a:t>AB</a:t>
            </a:r>
            <a:r>
              <a:rPr lang="en-US" dirty="0" smtClean="0"/>
              <a:t> patients. </a:t>
            </a:r>
          </a:p>
          <a:p>
            <a:r>
              <a:rPr lang="en-US" dirty="0" smtClean="0"/>
              <a:t>Blood type </a:t>
            </a:r>
            <a:r>
              <a:rPr lang="en-US" dirty="0" smtClean="0">
                <a:solidFill>
                  <a:srgbClr val="7030A0"/>
                </a:solidFill>
              </a:rPr>
              <a:t>AB</a:t>
            </a:r>
            <a:r>
              <a:rPr lang="en-US" dirty="0" smtClean="0"/>
              <a:t> individuals can receive blood from everyone, but they can only donate to other </a:t>
            </a:r>
            <a:r>
              <a:rPr lang="en-US" dirty="0" smtClean="0">
                <a:solidFill>
                  <a:srgbClr val="7030A0"/>
                </a:solidFill>
              </a:rPr>
              <a:t>AB</a:t>
            </a:r>
            <a:r>
              <a:rPr lang="en-US" dirty="0" smtClean="0"/>
              <a:t> blood type patients. </a:t>
            </a:r>
          </a:p>
          <a:p>
            <a:r>
              <a:rPr lang="en-US" dirty="0" smtClean="0"/>
              <a:t>Blood type </a:t>
            </a:r>
            <a:r>
              <a:rPr lang="en-US" b="1" dirty="0" smtClean="0"/>
              <a:t>O</a:t>
            </a:r>
            <a:r>
              <a:rPr lang="en-US" dirty="0" smtClean="0"/>
              <a:t> individuals can only receive type </a:t>
            </a:r>
            <a:r>
              <a:rPr lang="en-US" b="1" dirty="0" smtClean="0"/>
              <a:t>O</a:t>
            </a:r>
            <a:r>
              <a:rPr lang="en-US" dirty="0" smtClean="0"/>
              <a:t> blood, but they can </a:t>
            </a:r>
            <a:r>
              <a:rPr lang="en-US" dirty="0" smtClean="0">
                <a:solidFill>
                  <a:srgbClr val="7030A0"/>
                </a:solidFill>
              </a:rPr>
              <a:t>donate blood to every other type.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Tying it all together…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Foldable</a:t>
            </a:r>
          </a:p>
          <a:p>
            <a:pPr>
              <a:buNone/>
            </a:pPr>
            <a:r>
              <a:rPr lang="en-US" dirty="0" smtClean="0"/>
              <a:t>DRAW each picture before you cut out the strips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Gene:</a:t>
            </a:r>
            <a:r>
              <a:rPr lang="en-US" dirty="0" smtClean="0">
                <a:solidFill>
                  <a:srgbClr val="FF33CC"/>
                </a:solidFill>
              </a:rPr>
              <a:t> page C 102 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DNA:</a:t>
            </a:r>
            <a:r>
              <a:rPr lang="en-US" dirty="0" smtClean="0">
                <a:solidFill>
                  <a:srgbClr val="FF33CC"/>
                </a:solidFill>
              </a:rPr>
              <a:t> page C 75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Chromosome:</a:t>
            </a:r>
            <a:r>
              <a:rPr lang="en-US" dirty="0" smtClean="0">
                <a:solidFill>
                  <a:srgbClr val="FF33CC"/>
                </a:solidFill>
              </a:rPr>
              <a:t> page C 75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Nucleus:</a:t>
            </a:r>
            <a:r>
              <a:rPr lang="en-US" dirty="0" smtClean="0">
                <a:solidFill>
                  <a:srgbClr val="FF33CC"/>
                </a:solidFill>
              </a:rPr>
              <a:t> page C 75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Animal cell: </a:t>
            </a:r>
            <a:r>
              <a:rPr lang="en-US" dirty="0" smtClean="0">
                <a:solidFill>
                  <a:srgbClr val="FF33CC"/>
                </a:solidFill>
              </a:rPr>
              <a:t>page C 22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Tissue, organ, human: </a:t>
            </a:r>
            <a:r>
              <a:rPr lang="en-US" dirty="0" smtClean="0">
                <a:solidFill>
                  <a:srgbClr val="FF33CC"/>
                </a:solidFill>
              </a:rPr>
              <a:t> see example on page B 11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Strawberry 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6629400" cy="5105400"/>
          </a:xfrm>
        </p:spPr>
        <p:txBody>
          <a:bodyPr/>
          <a:lstStyle/>
          <a:p>
            <a:r>
              <a:rPr lang="en-US" dirty="0" smtClean="0"/>
              <a:t>Lab</a:t>
            </a:r>
          </a:p>
          <a:p>
            <a:endParaRPr lang="en-US" dirty="0"/>
          </a:p>
          <a:p>
            <a:r>
              <a:rPr lang="en-US" dirty="0" smtClean="0"/>
              <a:t>Purpose</a:t>
            </a:r>
          </a:p>
          <a:p>
            <a:endParaRPr lang="en-US" dirty="0"/>
          </a:p>
          <a:p>
            <a:r>
              <a:rPr lang="en-US" dirty="0" smtClean="0"/>
              <a:t>This activity helps you see DNA in strawberries! ALL living things contain DNA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squishy-science-extract-dna-from-smashed-strawberries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3429000"/>
            <a:ext cx="2984500" cy="298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Strawberry</a:t>
            </a:r>
          </a:p>
          <a:p>
            <a:r>
              <a:rPr lang="en-US" dirty="0" smtClean="0"/>
              <a:t>Sandwich bag</a:t>
            </a:r>
          </a:p>
          <a:p>
            <a:r>
              <a:rPr lang="en-US" dirty="0" smtClean="0"/>
              <a:t>Meat tenderizer</a:t>
            </a:r>
          </a:p>
          <a:p>
            <a:r>
              <a:rPr lang="en-US" dirty="0" smtClean="0"/>
              <a:t>Liquid soap</a:t>
            </a:r>
          </a:p>
          <a:p>
            <a:r>
              <a:rPr lang="en-US" dirty="0" smtClean="0"/>
              <a:t>Small test tube</a:t>
            </a:r>
          </a:p>
          <a:p>
            <a:r>
              <a:rPr lang="en-US" dirty="0" smtClean="0"/>
              <a:t>90% isopropyl alcohol</a:t>
            </a:r>
          </a:p>
          <a:p>
            <a:r>
              <a:rPr lang="en-US" dirty="0" smtClean="0"/>
              <a:t>Water</a:t>
            </a:r>
          </a:p>
          <a:p>
            <a:r>
              <a:rPr lang="en-US" dirty="0" smtClean="0"/>
              <a:t>Filter paper</a:t>
            </a:r>
          </a:p>
          <a:p>
            <a:r>
              <a:rPr lang="en-US" dirty="0" smtClean="0"/>
              <a:t>Funnel</a:t>
            </a:r>
          </a:p>
          <a:p>
            <a:r>
              <a:rPr lang="en-US" dirty="0" smtClean="0"/>
              <a:t>Paper clip</a:t>
            </a:r>
          </a:p>
          <a:p>
            <a:r>
              <a:rPr lang="en-US" dirty="0" smtClean="0"/>
              <a:t>Scissors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Independent variable</a:t>
            </a:r>
            <a:r>
              <a:rPr lang="en-US" dirty="0" smtClean="0">
                <a:solidFill>
                  <a:srgbClr val="92D050"/>
                </a:solidFill>
              </a:rPr>
              <a:t>: types of fruit</a:t>
            </a:r>
          </a:p>
          <a:p>
            <a:pPr>
              <a:buNone/>
            </a:pPr>
            <a:r>
              <a:rPr lang="en-US" dirty="0" smtClean="0">
                <a:solidFill>
                  <a:srgbClr val="92D050"/>
                </a:solidFill>
              </a:rPr>
              <a:t>(you could measure the amount of DNA in strawberries vs. kiwis)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Dependent variable</a:t>
            </a:r>
            <a:r>
              <a:rPr lang="en-US" dirty="0" smtClean="0">
                <a:solidFill>
                  <a:srgbClr val="0070C0"/>
                </a:solidFill>
              </a:rPr>
              <a:t>: amount of DNA</a:t>
            </a:r>
          </a:p>
          <a:p>
            <a:r>
              <a:rPr lang="en-US" b="1" dirty="0" smtClean="0">
                <a:solidFill>
                  <a:srgbClr val="FF33CC"/>
                </a:solidFill>
              </a:rPr>
              <a:t>The constants</a:t>
            </a:r>
            <a:r>
              <a:rPr lang="en-US" dirty="0" smtClean="0">
                <a:solidFill>
                  <a:srgbClr val="FF33CC"/>
                </a:solidFill>
              </a:rPr>
              <a:t>:  meat tenderizer, soap, alcohol, water</a:t>
            </a:r>
            <a:endParaRPr lang="en-US" dirty="0">
              <a:solidFill>
                <a:srgbClr val="FF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Steps 1-2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686800" cy="4800599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Place strawberry into plastic bag and seal</a:t>
            </a:r>
          </a:p>
          <a:p>
            <a:pPr marL="514350" indent="-514350">
              <a:buAutoNum type="arabicPeriod"/>
            </a:pPr>
            <a:r>
              <a:rPr lang="en-US" dirty="0" smtClean="0"/>
              <a:t>Mash up the strawberry (this breaks down the cell walls of the strawberry cells to get to the nucleus)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DO NOT pop the bag </a:t>
            </a:r>
          </a:p>
          <a:p>
            <a:pPr marL="514350" indent="-514350">
              <a:buNone/>
            </a:pPr>
            <a:r>
              <a:rPr lang="en-US" dirty="0" smtClean="0"/>
              <a:t>or you will not get </a:t>
            </a:r>
          </a:p>
          <a:p>
            <a:pPr marL="514350" indent="-514350">
              <a:buNone/>
            </a:pPr>
            <a:r>
              <a:rPr lang="en-US" dirty="0" smtClean="0"/>
              <a:t>to finish this lab</a:t>
            </a:r>
            <a:endParaRPr lang="en-US" dirty="0"/>
          </a:p>
        </p:txBody>
      </p:sp>
      <p:pic>
        <p:nvPicPr>
          <p:cNvPr id="4" name="Picture 3" descr="IMG_20110921_1316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42474" y="3048000"/>
            <a:ext cx="5101526" cy="3809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3. Add 2 pumps of clear liquid soap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Add a pinch of meat tenderizer to the bag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Continue to mix the strawberries and crush into a liquid 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PLEASE DO NOT break the bag!</a:t>
            </a:r>
            <a:endParaRPr 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4. Using the large graduated cylinder, add around 8 </a:t>
            </a:r>
            <a:r>
              <a:rPr lang="en-US" dirty="0" err="1" smtClean="0"/>
              <a:t>mL</a:t>
            </a:r>
            <a:r>
              <a:rPr lang="en-US" dirty="0" smtClean="0"/>
              <a:t> of water to the bag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5. Mix well- turn it all into a juice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DO NOT POP THE BAG</a:t>
            </a:r>
            <a:endParaRPr 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67056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6. </a:t>
            </a:r>
            <a:r>
              <a:rPr lang="en-US" dirty="0" smtClean="0">
                <a:solidFill>
                  <a:srgbClr val="7030A0"/>
                </a:solidFill>
              </a:rPr>
              <a:t>Cut </a:t>
            </a:r>
            <a:r>
              <a:rPr lang="en-US" dirty="0" smtClean="0"/>
              <a:t>the coffee filter so you have </a:t>
            </a:r>
          </a:p>
          <a:p>
            <a:pPr>
              <a:buNone/>
            </a:pPr>
            <a:r>
              <a:rPr lang="en-US" dirty="0" smtClean="0"/>
              <a:t>a circle of filter paper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Fold </a:t>
            </a:r>
            <a:r>
              <a:rPr lang="en-US" dirty="0" smtClean="0"/>
              <a:t>paper  (see Mrs. Poole for instructions on how)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>
                <a:solidFill>
                  <a:srgbClr val="7030A0"/>
                </a:solidFill>
              </a:rPr>
              <a:t>P</a:t>
            </a:r>
            <a:r>
              <a:rPr lang="en-US" dirty="0" smtClean="0">
                <a:solidFill>
                  <a:srgbClr val="7030A0"/>
                </a:solidFill>
              </a:rPr>
              <a:t>lace</a:t>
            </a:r>
            <a:r>
              <a:rPr lang="en-US" dirty="0" smtClean="0"/>
              <a:t> the funnel in the top of the little test tube </a:t>
            </a:r>
          </a:p>
          <a:p>
            <a:pPr>
              <a:buNone/>
            </a:pPr>
            <a:r>
              <a:rPr lang="en-US" dirty="0" smtClean="0"/>
              <a:t>(someone should hold the funnel on top of the test tube)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2_1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65275" y="0"/>
            <a:ext cx="3378725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966</Words>
  <Application>Microsoft Office PowerPoint</Application>
  <PresentationFormat>On-screen Show (4:3)</PresentationFormat>
  <Paragraphs>174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The end of the quarter is 3/28…</vt:lpstr>
      <vt:lpstr>Strawberry DNA</vt:lpstr>
      <vt:lpstr>Materials</vt:lpstr>
      <vt:lpstr>Lab design</vt:lpstr>
      <vt:lpstr>Steps 1-2</vt:lpstr>
      <vt:lpstr>Step 3</vt:lpstr>
      <vt:lpstr>Step 4-5</vt:lpstr>
      <vt:lpstr>Step 6</vt:lpstr>
      <vt:lpstr>Step 6</vt:lpstr>
      <vt:lpstr>Step 7</vt:lpstr>
      <vt:lpstr>Step 8-9</vt:lpstr>
      <vt:lpstr>Analysis</vt:lpstr>
      <vt:lpstr>Question</vt:lpstr>
      <vt:lpstr>Blood types</vt:lpstr>
      <vt:lpstr>Negative/Positive Blood types?</vt:lpstr>
      <vt:lpstr>Write in your notebook: Blood Group Alleles</vt:lpstr>
      <vt:lpstr>Slide 18</vt:lpstr>
      <vt:lpstr>Let’s do an example</vt:lpstr>
      <vt:lpstr>A Quick Switch?</vt:lpstr>
      <vt:lpstr>Slide 21</vt:lpstr>
      <vt:lpstr>A Quick Switch!</vt:lpstr>
      <vt:lpstr>Why do certain people get called to give blood more often?</vt:lpstr>
      <vt:lpstr>Tying it all together…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anna1.poole</dc:creator>
  <cp:lastModifiedBy>pete</cp:lastModifiedBy>
  <cp:revision>29</cp:revision>
  <dcterms:created xsi:type="dcterms:W3CDTF">2013-03-22T16:48:59Z</dcterms:created>
  <dcterms:modified xsi:type="dcterms:W3CDTF">2014-03-19T13:43:20Z</dcterms:modified>
</cp:coreProperties>
</file>