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61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C8550C-2919-4ABC-BBEC-8E0A05246F9F}" type="datetimeFigureOut">
              <a:rPr lang="en-US" smtClean="0"/>
              <a:t>5/5/2014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D23520-318C-4255-8083-5B28F10CF30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fld id="{2BF07DB7-B378-439F-8AB8-2C12F8546704}" type="slidenum">
              <a:rPr lang="en-US"/>
              <a:pPr/>
              <a:t>2</a:t>
            </a:fld>
            <a:endParaRPr lang="en-US"/>
          </a:p>
        </p:txBody>
      </p:sp>
      <p:sp>
        <p:nvSpPr>
          <p:cNvPr id="6758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ea typeface="MS PGothic" pitchFamily="34" charset="-128"/>
            </a:endParaRPr>
          </a:p>
        </p:txBody>
      </p:sp>
      <p:sp>
        <p:nvSpPr>
          <p:cNvPr id="67589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8C5F9417-CFFF-4D8D-9BE0-32F8267AFE5F}" type="slidenum">
              <a:rPr lang="en-US" sz="1200">
                <a:latin typeface="Calibri" pitchFamily="34" charset="0"/>
              </a:rPr>
              <a:pPr algn="r"/>
              <a:t>2</a:t>
            </a:fld>
            <a:endParaRPr lang="en-U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1D989-B1BF-4365-95B7-1222E8EA50A2}" type="datetimeFigureOut">
              <a:rPr lang="en-US" smtClean="0"/>
              <a:t>5/5/2014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5F3E9-E200-41A7-99F1-B91632CCA4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1D989-B1BF-4365-95B7-1222E8EA50A2}" type="datetimeFigureOut">
              <a:rPr lang="en-US" smtClean="0"/>
              <a:t>5/5/2014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5F3E9-E200-41A7-99F1-B91632CCA4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1D989-B1BF-4365-95B7-1222E8EA50A2}" type="datetimeFigureOut">
              <a:rPr lang="en-US" smtClean="0"/>
              <a:t>5/5/2014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5F3E9-E200-41A7-99F1-B91632CCA4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1D989-B1BF-4365-95B7-1222E8EA50A2}" type="datetimeFigureOut">
              <a:rPr lang="en-US" smtClean="0"/>
              <a:t>5/5/2014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5F3E9-E200-41A7-99F1-B91632CCA4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1D989-B1BF-4365-95B7-1222E8EA50A2}" type="datetimeFigureOut">
              <a:rPr lang="en-US" smtClean="0"/>
              <a:t>5/5/2014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5F3E9-E200-41A7-99F1-B91632CCA4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1D989-B1BF-4365-95B7-1222E8EA50A2}" type="datetimeFigureOut">
              <a:rPr lang="en-US" smtClean="0"/>
              <a:t>5/5/2014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5F3E9-E200-41A7-99F1-B91632CCA4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1D989-B1BF-4365-95B7-1222E8EA50A2}" type="datetimeFigureOut">
              <a:rPr lang="en-US" smtClean="0"/>
              <a:t>5/5/2014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5F3E9-E200-41A7-99F1-B91632CCA4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1D989-B1BF-4365-95B7-1222E8EA50A2}" type="datetimeFigureOut">
              <a:rPr lang="en-US" smtClean="0"/>
              <a:t>5/5/2014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5F3E9-E200-41A7-99F1-B91632CCA4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1D989-B1BF-4365-95B7-1222E8EA50A2}" type="datetimeFigureOut">
              <a:rPr lang="en-US" smtClean="0"/>
              <a:t>5/5/2014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5F3E9-E200-41A7-99F1-B91632CCA4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1D989-B1BF-4365-95B7-1222E8EA50A2}" type="datetimeFigureOut">
              <a:rPr lang="en-US" smtClean="0"/>
              <a:t>5/5/2014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5F3E9-E200-41A7-99F1-B91632CCA4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1D989-B1BF-4365-95B7-1222E8EA50A2}" type="datetimeFigureOut">
              <a:rPr lang="en-US" smtClean="0"/>
              <a:t>5/5/2014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5F3E9-E200-41A7-99F1-B91632CCA4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E1D989-B1BF-4365-95B7-1222E8EA50A2}" type="datetimeFigureOut">
              <a:rPr lang="en-US" smtClean="0"/>
              <a:t>5/5/2014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A5F3E9-E200-41A7-99F1-B91632CCA48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Line 4"/>
          <p:cNvSpPr>
            <a:spLocks noChangeShapeType="1"/>
          </p:cNvSpPr>
          <p:nvPr/>
        </p:nvSpPr>
        <p:spPr bwMode="auto">
          <a:xfrm>
            <a:off x="0" y="10668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1" name="Line 5"/>
          <p:cNvSpPr>
            <a:spLocks noChangeShapeType="1"/>
          </p:cNvSpPr>
          <p:nvPr/>
        </p:nvSpPr>
        <p:spPr bwMode="auto">
          <a:xfrm>
            <a:off x="46482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2" name="Oval 7"/>
          <p:cNvSpPr>
            <a:spLocks noChangeArrowheads="1"/>
          </p:cNvSpPr>
          <p:nvPr/>
        </p:nvSpPr>
        <p:spPr bwMode="auto">
          <a:xfrm>
            <a:off x="4495800" y="914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7173" name="Line 10"/>
          <p:cNvSpPr>
            <a:spLocks noChangeShapeType="1"/>
          </p:cNvSpPr>
          <p:nvPr/>
        </p:nvSpPr>
        <p:spPr bwMode="auto">
          <a:xfrm>
            <a:off x="0" y="13716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4" name="Line 12"/>
          <p:cNvSpPr>
            <a:spLocks noChangeShapeType="1"/>
          </p:cNvSpPr>
          <p:nvPr/>
        </p:nvSpPr>
        <p:spPr bwMode="auto">
          <a:xfrm>
            <a:off x="0" y="66294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5" name="Line 13"/>
          <p:cNvSpPr>
            <a:spLocks noChangeShapeType="1"/>
          </p:cNvSpPr>
          <p:nvPr/>
        </p:nvSpPr>
        <p:spPr bwMode="auto">
          <a:xfrm>
            <a:off x="0" y="60198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6" name="Line 14"/>
          <p:cNvSpPr>
            <a:spLocks noChangeShapeType="1"/>
          </p:cNvSpPr>
          <p:nvPr/>
        </p:nvSpPr>
        <p:spPr bwMode="auto">
          <a:xfrm>
            <a:off x="1143000" y="63246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7" name="Line 15"/>
          <p:cNvSpPr>
            <a:spLocks noChangeShapeType="1"/>
          </p:cNvSpPr>
          <p:nvPr/>
        </p:nvSpPr>
        <p:spPr bwMode="auto">
          <a:xfrm>
            <a:off x="0" y="50292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8" name="Line 16"/>
          <p:cNvSpPr>
            <a:spLocks noChangeShapeType="1"/>
          </p:cNvSpPr>
          <p:nvPr/>
        </p:nvSpPr>
        <p:spPr bwMode="auto">
          <a:xfrm>
            <a:off x="0" y="53340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9" name="Line 17"/>
          <p:cNvSpPr>
            <a:spLocks noChangeShapeType="1"/>
          </p:cNvSpPr>
          <p:nvPr/>
        </p:nvSpPr>
        <p:spPr bwMode="auto">
          <a:xfrm>
            <a:off x="0" y="57150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80" name="Line 18"/>
          <p:cNvSpPr>
            <a:spLocks noChangeShapeType="1"/>
          </p:cNvSpPr>
          <p:nvPr/>
        </p:nvSpPr>
        <p:spPr bwMode="auto">
          <a:xfrm>
            <a:off x="0" y="41148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81" name="Line 20"/>
          <p:cNvSpPr>
            <a:spLocks noChangeShapeType="1"/>
          </p:cNvSpPr>
          <p:nvPr/>
        </p:nvSpPr>
        <p:spPr bwMode="auto">
          <a:xfrm>
            <a:off x="0" y="47244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82" name="Line 21"/>
          <p:cNvSpPr>
            <a:spLocks noChangeShapeType="1"/>
          </p:cNvSpPr>
          <p:nvPr/>
        </p:nvSpPr>
        <p:spPr bwMode="auto">
          <a:xfrm>
            <a:off x="-76200" y="32004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83" name="Line 22"/>
          <p:cNvSpPr>
            <a:spLocks noChangeShapeType="1"/>
          </p:cNvSpPr>
          <p:nvPr/>
        </p:nvSpPr>
        <p:spPr bwMode="auto">
          <a:xfrm>
            <a:off x="0" y="35052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84" name="Line 23"/>
          <p:cNvSpPr>
            <a:spLocks noChangeShapeType="1"/>
          </p:cNvSpPr>
          <p:nvPr/>
        </p:nvSpPr>
        <p:spPr bwMode="auto">
          <a:xfrm>
            <a:off x="0" y="38100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85" name="Line 24"/>
          <p:cNvSpPr>
            <a:spLocks noChangeShapeType="1"/>
          </p:cNvSpPr>
          <p:nvPr/>
        </p:nvSpPr>
        <p:spPr bwMode="auto">
          <a:xfrm>
            <a:off x="0" y="22860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86" name="Line 25"/>
          <p:cNvSpPr>
            <a:spLocks noChangeShapeType="1"/>
          </p:cNvSpPr>
          <p:nvPr/>
        </p:nvSpPr>
        <p:spPr bwMode="auto">
          <a:xfrm>
            <a:off x="0" y="25908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87" name="Line 26"/>
          <p:cNvSpPr>
            <a:spLocks noChangeShapeType="1"/>
          </p:cNvSpPr>
          <p:nvPr/>
        </p:nvSpPr>
        <p:spPr bwMode="auto">
          <a:xfrm>
            <a:off x="0" y="28956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88" name="Line 27"/>
          <p:cNvSpPr>
            <a:spLocks noChangeShapeType="1"/>
          </p:cNvSpPr>
          <p:nvPr/>
        </p:nvSpPr>
        <p:spPr bwMode="auto">
          <a:xfrm>
            <a:off x="0" y="19812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89" name="Line 28"/>
          <p:cNvSpPr>
            <a:spLocks noChangeShapeType="1"/>
          </p:cNvSpPr>
          <p:nvPr/>
        </p:nvSpPr>
        <p:spPr bwMode="auto">
          <a:xfrm>
            <a:off x="0" y="16764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90" name="Oval 8"/>
          <p:cNvSpPr>
            <a:spLocks noChangeArrowheads="1"/>
          </p:cNvSpPr>
          <p:nvPr/>
        </p:nvSpPr>
        <p:spPr bwMode="auto">
          <a:xfrm>
            <a:off x="4495800" y="3200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7191" name="Oval 9"/>
          <p:cNvSpPr>
            <a:spLocks noChangeArrowheads="1"/>
          </p:cNvSpPr>
          <p:nvPr/>
        </p:nvSpPr>
        <p:spPr bwMode="auto">
          <a:xfrm>
            <a:off x="4495800" y="5867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7192" name="TextBox 31"/>
          <p:cNvSpPr txBox="1">
            <a:spLocks noChangeArrowheads="1"/>
          </p:cNvSpPr>
          <p:nvPr/>
        </p:nvSpPr>
        <p:spPr bwMode="auto">
          <a:xfrm>
            <a:off x="914400" y="762000"/>
            <a:ext cx="3124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b="1">
                <a:latin typeface="Calibri" pitchFamily="34" charset="0"/>
              </a:rPr>
              <a:t> </a:t>
            </a:r>
          </a:p>
        </p:txBody>
      </p:sp>
      <p:sp>
        <p:nvSpPr>
          <p:cNvPr id="7193" name="TextBox 39"/>
          <p:cNvSpPr txBox="1">
            <a:spLocks noChangeArrowheads="1"/>
          </p:cNvSpPr>
          <p:nvPr/>
        </p:nvSpPr>
        <p:spPr bwMode="auto">
          <a:xfrm>
            <a:off x="0" y="152400"/>
            <a:ext cx="3886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Calibri" pitchFamily="34" charset="0"/>
              </a:rPr>
              <a:t>  </a:t>
            </a:r>
          </a:p>
        </p:txBody>
      </p:sp>
      <p:sp>
        <p:nvSpPr>
          <p:cNvPr id="7194" name="Line 18"/>
          <p:cNvSpPr>
            <a:spLocks noChangeShapeType="1"/>
          </p:cNvSpPr>
          <p:nvPr/>
        </p:nvSpPr>
        <p:spPr bwMode="auto">
          <a:xfrm>
            <a:off x="0" y="44196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95" name="TextBox 32"/>
          <p:cNvSpPr txBox="1">
            <a:spLocks noChangeArrowheads="1"/>
          </p:cNvSpPr>
          <p:nvPr/>
        </p:nvSpPr>
        <p:spPr bwMode="auto">
          <a:xfrm>
            <a:off x="5257800" y="0"/>
            <a:ext cx="4724400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>
              <a:latin typeface="Calibri" pitchFamily="34" charset="0"/>
            </a:endParaRPr>
          </a:p>
          <a:p>
            <a:r>
              <a:rPr lang="en-US" sz="2400" b="1">
                <a:latin typeface="Calibri" pitchFamily="34" charset="0"/>
              </a:rPr>
              <a:t>    </a:t>
            </a:r>
          </a:p>
        </p:txBody>
      </p:sp>
      <p:sp>
        <p:nvSpPr>
          <p:cNvPr id="7196" name="TextBox 30"/>
          <p:cNvSpPr txBox="1">
            <a:spLocks noChangeArrowheads="1"/>
          </p:cNvSpPr>
          <p:nvPr/>
        </p:nvSpPr>
        <p:spPr bwMode="auto">
          <a:xfrm>
            <a:off x="0" y="6273800"/>
            <a:ext cx="1219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 dirty="0">
                <a:latin typeface="Calibri" pitchFamily="34" charset="0"/>
              </a:rPr>
              <a:t>    </a:t>
            </a:r>
          </a:p>
        </p:txBody>
      </p:sp>
      <p:sp>
        <p:nvSpPr>
          <p:cNvPr id="7197" name="TextBox 31"/>
          <p:cNvSpPr txBox="1">
            <a:spLocks noChangeArrowheads="1"/>
          </p:cNvSpPr>
          <p:nvPr/>
        </p:nvSpPr>
        <p:spPr bwMode="auto">
          <a:xfrm>
            <a:off x="8077200" y="6338888"/>
            <a:ext cx="1066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Calibri" pitchFamily="34" charset="0"/>
              </a:rPr>
              <a:t>   </a:t>
            </a:r>
            <a:endParaRPr lang="en-US" sz="2800" b="1">
              <a:latin typeface="Calibri" pitchFamily="34" charset="0"/>
            </a:endParaRPr>
          </a:p>
        </p:txBody>
      </p:sp>
      <p:sp>
        <p:nvSpPr>
          <p:cNvPr id="3102" name="TextBox 34"/>
          <p:cNvSpPr txBox="1">
            <a:spLocks noChangeArrowheads="1"/>
          </p:cNvSpPr>
          <p:nvPr/>
        </p:nvSpPr>
        <p:spPr bwMode="auto">
          <a:xfrm>
            <a:off x="4800600" y="533400"/>
            <a:ext cx="4114800" cy="6617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US" sz="2800" b="1" dirty="0">
                <a:latin typeface="Calibri" pitchFamily="34" charset="0"/>
              </a:rPr>
              <a:t>Objective:</a:t>
            </a:r>
            <a:endParaRPr lang="en-US" sz="2800" dirty="0">
              <a:latin typeface="Calibri" pitchFamily="34" charset="0"/>
            </a:endParaRPr>
          </a:p>
          <a:p>
            <a:pPr marL="342900" indent="-342900"/>
            <a:r>
              <a:rPr lang="en-US" sz="2800" b="1" dirty="0">
                <a:latin typeface="Calibri" pitchFamily="34" charset="0"/>
              </a:rPr>
              <a:t>SWBAT </a:t>
            </a:r>
            <a:r>
              <a:rPr lang="en-US" sz="2800" b="1" dirty="0" smtClean="0">
                <a:latin typeface="Calibri" pitchFamily="34" charset="0"/>
              </a:rPr>
              <a:t>complete </a:t>
            </a:r>
            <a:r>
              <a:rPr lang="en-US" sz="2800" b="1" dirty="0" smtClean="0">
                <a:latin typeface="Calibri" pitchFamily="34" charset="0"/>
              </a:rPr>
              <a:t>a pilot </a:t>
            </a:r>
            <a:r>
              <a:rPr lang="en-US" sz="2800" b="1" dirty="0" smtClean="0">
                <a:latin typeface="Calibri" pitchFamily="34" charset="0"/>
              </a:rPr>
              <a:t>test and explore simple machines</a:t>
            </a:r>
            <a:endParaRPr lang="en-US" sz="2800" b="1" dirty="0">
              <a:latin typeface="Calibri" pitchFamily="34" charset="0"/>
            </a:endParaRPr>
          </a:p>
          <a:p>
            <a:pPr marL="342900" indent="-342900"/>
            <a:endParaRPr lang="en-US" sz="2800" b="1" dirty="0">
              <a:latin typeface="Calibri" pitchFamily="34" charset="0"/>
            </a:endParaRPr>
          </a:p>
          <a:p>
            <a:pPr marL="342900" indent="-342900"/>
            <a:endParaRPr lang="en-US" sz="2800" dirty="0">
              <a:latin typeface="Calibri" pitchFamily="34" charset="0"/>
            </a:endParaRPr>
          </a:p>
          <a:p>
            <a:pPr marL="342900" indent="-342900"/>
            <a:r>
              <a:rPr lang="en-US" sz="2800" dirty="0">
                <a:latin typeface="Calibri" pitchFamily="34" charset="0"/>
              </a:rPr>
              <a:t>Warm Up:</a:t>
            </a:r>
          </a:p>
          <a:p>
            <a:pPr marL="342900" indent="-342900">
              <a:buFontTx/>
              <a:buAutoNum type="arabicPeriod"/>
            </a:pPr>
            <a:r>
              <a:rPr lang="en-US" sz="2800" b="1" dirty="0" smtClean="0">
                <a:solidFill>
                  <a:srgbClr val="00B0F0"/>
                </a:solidFill>
                <a:latin typeface="Calibri" pitchFamily="34" charset="0"/>
              </a:rPr>
              <a:t>Have you ever felt frustrated when you were taking an End of Year Test?  Why?</a:t>
            </a:r>
            <a:endParaRPr lang="en-US" sz="2800" b="1" dirty="0">
              <a:solidFill>
                <a:srgbClr val="00B0F0"/>
              </a:solidFill>
              <a:latin typeface="Calibri" pitchFamily="34" charset="0"/>
            </a:endParaRPr>
          </a:p>
          <a:p>
            <a:pPr marL="342900" indent="-342900">
              <a:buFontTx/>
              <a:buAutoNum type="arabicPeriod"/>
            </a:pPr>
            <a:endParaRPr lang="en-US" sz="2800" b="1" dirty="0">
              <a:solidFill>
                <a:srgbClr val="00B0F0"/>
              </a:solidFill>
              <a:latin typeface="Calibri" pitchFamily="34" charset="0"/>
            </a:endParaRPr>
          </a:p>
          <a:p>
            <a:pPr marL="342900" indent="-342900"/>
            <a:endParaRPr lang="en-US" sz="2800" b="1" dirty="0">
              <a:solidFill>
                <a:srgbClr val="00B050"/>
              </a:solidFill>
              <a:latin typeface="Calibri" pitchFamily="34" charset="0"/>
            </a:endParaRPr>
          </a:p>
          <a:p>
            <a:pPr marL="342900" indent="-342900"/>
            <a:endParaRPr lang="en-US" sz="3000" b="1" dirty="0">
              <a:latin typeface="Calibri" pitchFamily="34" charset="0"/>
            </a:endParaRPr>
          </a:p>
          <a:p>
            <a:pPr marL="342900" indent="-342900"/>
            <a:r>
              <a:rPr lang="en-US" sz="3000" b="1" dirty="0">
                <a:latin typeface="Calibri" pitchFamily="34" charset="0"/>
              </a:rPr>
              <a:t> </a:t>
            </a:r>
          </a:p>
        </p:txBody>
      </p:sp>
      <p:sp>
        <p:nvSpPr>
          <p:cNvPr id="7199" name="TextBox 30"/>
          <p:cNvSpPr txBox="1">
            <a:spLocks noChangeArrowheads="1"/>
          </p:cNvSpPr>
          <p:nvPr/>
        </p:nvSpPr>
        <p:spPr bwMode="auto">
          <a:xfrm>
            <a:off x="4800600" y="304800"/>
            <a:ext cx="4572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latin typeface="Calibri" pitchFamily="34" charset="0"/>
              </a:rPr>
              <a:t>   </a:t>
            </a:r>
          </a:p>
        </p:txBody>
      </p:sp>
      <p:sp>
        <p:nvSpPr>
          <p:cNvPr id="7200" name="TextBox 31"/>
          <p:cNvSpPr txBox="1">
            <a:spLocks noChangeArrowheads="1"/>
          </p:cNvSpPr>
          <p:nvPr/>
        </p:nvSpPr>
        <p:spPr bwMode="auto">
          <a:xfrm>
            <a:off x="4648200" y="0"/>
            <a:ext cx="44958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B0F0"/>
                </a:solidFill>
                <a:latin typeface="Calibri" pitchFamily="34" charset="0"/>
              </a:rPr>
              <a:t>Pilot Assessment and Simple Machines</a:t>
            </a:r>
            <a:endParaRPr lang="en-US" sz="2800" b="1" dirty="0">
              <a:solidFill>
                <a:srgbClr val="00B0F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2061 Field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We were chosen as a “focus group” to give a company data on the quality of their test questions</a:t>
            </a:r>
          </a:p>
          <a:p>
            <a:r>
              <a:rPr lang="en-US" dirty="0" smtClean="0"/>
              <a:t>You have the opportunity to tell a testing company if their questions are “good” or “bad”</a:t>
            </a:r>
          </a:p>
          <a:p>
            <a:endParaRPr lang="en-US" dirty="0"/>
          </a:p>
          <a:p>
            <a:r>
              <a:rPr lang="en-US" dirty="0" smtClean="0"/>
              <a:t>They will use this information to write a test that actually will be a good measure of information students  actually learned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Script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Points to remember,,,</a:t>
            </a:r>
          </a:p>
          <a:p>
            <a:pPr>
              <a:buNone/>
            </a:pPr>
            <a:r>
              <a:rPr lang="en-US" dirty="0" smtClean="0"/>
              <a:t>Short test (maybe 10-13 questions)</a:t>
            </a:r>
          </a:p>
          <a:p>
            <a:pPr>
              <a:buNone/>
            </a:pPr>
            <a:r>
              <a:rPr lang="en-US" dirty="0" smtClean="0"/>
              <a:t>You will not a grade for this</a:t>
            </a:r>
          </a:p>
          <a:p>
            <a:pPr>
              <a:buNone/>
            </a:pPr>
            <a:r>
              <a:rPr lang="en-US" dirty="0" smtClean="0"/>
              <a:t>You are not trying to finish quickly</a:t>
            </a:r>
          </a:p>
          <a:p>
            <a:pPr>
              <a:buNone/>
            </a:pPr>
            <a:r>
              <a:rPr lang="en-US" dirty="0" smtClean="0"/>
              <a:t>You are not trying to get the “right” answer, necessarily</a:t>
            </a:r>
          </a:p>
          <a:p>
            <a:pPr>
              <a:buNone/>
            </a:pPr>
            <a:r>
              <a:rPr lang="en-US" dirty="0" smtClean="0"/>
              <a:t>You are analyzing their test question QUALITY and giving feedback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After the 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will start exploring Simple Machines</a:t>
            </a:r>
          </a:p>
          <a:p>
            <a:r>
              <a:rPr lang="en-US" dirty="0" smtClean="0"/>
              <a:t>List of websites</a:t>
            </a:r>
          </a:p>
          <a:p>
            <a:r>
              <a:rPr lang="en-US" dirty="0" smtClean="0"/>
              <a:t>Fill out the paper</a:t>
            </a:r>
          </a:p>
          <a:p>
            <a:r>
              <a:rPr lang="en-US" dirty="0" smtClean="0"/>
              <a:t>We will review either at the end of this class or beginning of next class 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191</Words>
  <Application>Microsoft Office PowerPoint</Application>
  <PresentationFormat>On-screen Show (4:3)</PresentationFormat>
  <Paragraphs>37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Project 2061 Field Test</vt:lpstr>
      <vt:lpstr>Script</vt:lpstr>
      <vt:lpstr>After the assessment</vt:lpstr>
    </vt:vector>
  </TitlesOfParts>
  <Company>Charlotte Mecklenburg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pete</dc:creator>
  <cp:lastModifiedBy>pete</cp:lastModifiedBy>
  <cp:revision>1</cp:revision>
  <dcterms:created xsi:type="dcterms:W3CDTF">2014-05-05T12:45:27Z</dcterms:created>
  <dcterms:modified xsi:type="dcterms:W3CDTF">2014-05-05T12:49:25Z</dcterms:modified>
</cp:coreProperties>
</file>