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17E61-49D1-45A4-8D1D-61BD217BE16C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09905-CD37-47B7-9D40-D346980A1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F15E8-33EA-42E3-BC1C-AA4F04AC3B1B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066D7-5BF2-4D39-AE0A-0418CA0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06BD7-BD03-4853-AA3B-4351F8A2F1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22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122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552241-5669-42CF-B098-D380EB1A3D9F}" type="slidenum">
              <a:rPr lang="en-US" sz="1200">
                <a:latin typeface="Calibri" pitchFamily="-1" charset="0"/>
              </a:rPr>
              <a:pPr algn="r"/>
              <a:t>1</a:t>
            </a:fld>
            <a:endParaRPr lang="en-US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0C928-02E1-40EE-A8E6-B524057E0D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8AA1-F3F7-4511-9C58-6A07846C5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tech/cloning/clickandclon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2133600" y="6781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-1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-1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-1" charset="0"/>
            </a:endParaRPr>
          </a:p>
          <a:p>
            <a:r>
              <a:rPr lang="en-US" sz="2400" b="1">
                <a:latin typeface="Calibri" pitchFamily="-1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-1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-1" charset="0"/>
              </a:rPr>
              <a:t>   </a:t>
            </a:r>
            <a:r>
              <a:rPr lang="en-US" sz="2800" b="1" dirty="0">
                <a:latin typeface="Calibri" pitchFamily="-1" charset="0"/>
              </a:rPr>
              <a:t> </a:t>
            </a: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457200"/>
            <a:ext cx="43434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-1" charset="0"/>
              </a:rPr>
              <a:t>Objective:</a:t>
            </a:r>
            <a:endParaRPr lang="en-US" sz="2800" dirty="0">
              <a:latin typeface="Calibri" pitchFamily="-1" charset="0"/>
            </a:endParaRPr>
          </a:p>
          <a:p>
            <a:pPr marL="342900" indent="-342900"/>
            <a:r>
              <a:rPr lang="en-US" sz="2800" b="1" dirty="0" smtClean="0">
                <a:latin typeface="Calibri" pitchFamily="-1" charset="0"/>
              </a:rPr>
              <a:t>SWBAT formulate an informed opinion on human cloning</a:t>
            </a:r>
            <a:endParaRPr lang="en-US" sz="2800" b="1" dirty="0">
              <a:latin typeface="Calibri" pitchFamily="-1" charset="0"/>
            </a:endParaRPr>
          </a:p>
          <a:p>
            <a:pPr marL="342900" indent="-342900"/>
            <a:endParaRPr lang="en-US" sz="2800" b="1" dirty="0" smtClean="0">
              <a:solidFill>
                <a:srgbClr val="00B050"/>
              </a:solidFill>
              <a:latin typeface="Calibri" pitchFamily="-1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B050"/>
                </a:solidFill>
                <a:latin typeface="Calibri" pitchFamily="-1" charset="0"/>
              </a:rPr>
              <a:t>WARM </a:t>
            </a:r>
            <a:r>
              <a:rPr lang="en-US" sz="2800" b="1" dirty="0">
                <a:solidFill>
                  <a:srgbClr val="00B050"/>
                </a:solidFill>
                <a:latin typeface="Calibri" pitchFamily="-1" charset="0"/>
              </a:rPr>
              <a:t>UP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-1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3000" b="1" dirty="0" smtClean="0">
                <a:latin typeface="Calibri" pitchFamily="-1" charset="0"/>
              </a:rPr>
              <a:t>If you could make a clone of yourself, would you do it? Why or why not?</a:t>
            </a:r>
          </a:p>
          <a:p>
            <a:pPr marL="342900" indent="-342900"/>
            <a:endParaRPr lang="en-US" sz="3000" b="1" dirty="0"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-1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  <a:latin typeface="Calibri" pitchFamily="-1" charset="0"/>
              </a:rPr>
              <a:t>Cloning and Genetics</a:t>
            </a:r>
            <a:endParaRPr lang="en-US" sz="2800" b="1" dirty="0">
              <a:solidFill>
                <a:srgbClr val="92D050"/>
              </a:solidFill>
              <a:latin typeface="Calibri" pitchFamily="-1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of all…How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http://learn.genetics.utah.edu/content/tech/cloning/clickandclone/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Cloning a mouse!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Three articles</a:t>
            </a:r>
          </a:p>
          <a:p>
            <a:r>
              <a:rPr lang="en-US" dirty="0" smtClean="0"/>
              <a:t>Three groups- 1s, 2s, and 3s</a:t>
            </a:r>
          </a:p>
          <a:p>
            <a:r>
              <a:rPr lang="en-US" dirty="0" smtClean="0"/>
              <a:t>READ the article with your group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Write 3 things you will share with your table 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581400"/>
          <a:ext cx="7924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66907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Article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Article 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Article 3</a:t>
                      </a:r>
                      <a:endParaRPr lang="en-US" sz="2800" dirty="0"/>
                    </a:p>
                  </a:txBody>
                  <a:tcPr/>
                </a:tc>
              </a:tr>
              <a:tr h="207412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1.</a:t>
                      </a:r>
                    </a:p>
                    <a:p>
                      <a:r>
                        <a:rPr lang="en-US" sz="2400" b="1" dirty="0" smtClean="0"/>
                        <a:t>2.</a:t>
                      </a:r>
                    </a:p>
                    <a:p>
                      <a:r>
                        <a:rPr lang="en-US" sz="2400" b="1" dirty="0" smtClean="0"/>
                        <a:t>3.</a:t>
                      </a:r>
                    </a:p>
                    <a:p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1.</a:t>
                      </a:r>
                    </a:p>
                    <a:p>
                      <a:r>
                        <a:rPr lang="en-US" sz="2400" b="1" dirty="0" smtClean="0"/>
                        <a:t>2.</a:t>
                      </a:r>
                    </a:p>
                    <a:p>
                      <a:r>
                        <a:rPr lang="en-US" sz="2400" b="1" dirty="0" smtClean="0"/>
                        <a:t>3.</a:t>
                      </a:r>
                    </a:p>
                    <a:p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1.</a:t>
                      </a:r>
                    </a:p>
                    <a:p>
                      <a:r>
                        <a:rPr lang="en-US" sz="2400" b="1" dirty="0" smtClean="0"/>
                        <a:t>2.</a:t>
                      </a:r>
                    </a:p>
                    <a:p>
                      <a:r>
                        <a:rPr lang="en-US" sz="2400" b="1" dirty="0" smtClean="0"/>
                        <a:t>3.</a:t>
                      </a:r>
                    </a:p>
                    <a:p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smtClean="0"/>
              <a:t>down 3 </a:t>
            </a:r>
            <a:r>
              <a:rPr lang="en-US" dirty="0" smtClean="0"/>
              <a:t>things for each article you learn about at your group</a:t>
            </a:r>
          </a:p>
          <a:p>
            <a:endParaRPr lang="en-US" dirty="0" smtClean="0"/>
          </a:p>
          <a:p>
            <a:r>
              <a:rPr lang="en-US" dirty="0" smtClean="0"/>
              <a:t>What are your thoughts so far on cloning?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DRQ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819400"/>
          <a:ext cx="7924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66907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Discoveries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Remembers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Questions</a:t>
                      </a:r>
                      <a:endParaRPr lang="en-US" sz="2800" dirty="0"/>
                    </a:p>
                  </a:txBody>
                  <a:tcPr/>
                </a:tc>
              </a:tr>
              <a:tr h="207412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1.</a:t>
                      </a:r>
                    </a:p>
                    <a:p>
                      <a:r>
                        <a:rPr lang="en-US" sz="2400" b="1" dirty="0" smtClean="0"/>
                        <a:t>2.</a:t>
                      </a:r>
                    </a:p>
                    <a:p>
                      <a:r>
                        <a:rPr lang="en-US" sz="2400" b="1" dirty="0" smtClean="0"/>
                        <a:t>3</a:t>
                      </a:r>
                      <a:r>
                        <a:rPr lang="en-US" sz="2400" b="1" dirty="0" smtClean="0"/>
                        <a:t>.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1.</a:t>
                      </a:r>
                    </a:p>
                    <a:p>
                      <a:r>
                        <a:rPr lang="en-US" sz="2400" b="1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r>
                        <a:rPr lang="en-US" sz="2400" b="1" baseline="0" dirty="0" smtClean="0"/>
                        <a:t> or more</a:t>
                      </a:r>
                      <a:endParaRPr lang="en-US" sz="2400" b="1" dirty="0" smtClean="0"/>
                    </a:p>
                    <a:p>
                      <a:endParaRPr lang="en-US" sz="2400" b="1" dirty="0" smtClean="0"/>
                    </a:p>
                    <a:p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Do you think there was a prejudice against or for cloning that was seen in the video?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 what’s your opinion, now? Tweet it!</a:t>
            </a:r>
          </a:p>
          <a:p>
            <a:endParaRPr lang="en-US" dirty="0" smtClean="0"/>
          </a:p>
          <a:p>
            <a:r>
              <a:rPr lang="en-US" b="1" dirty="0" smtClean="0"/>
              <a:t>Write a (short) opinion on your strip of paper with  #human cloning  or #cloning</a:t>
            </a:r>
          </a:p>
          <a:p>
            <a:r>
              <a:rPr lang="en-US" b="1" dirty="0" smtClean="0"/>
              <a:t>You can use your real twitter name or a made up one </a:t>
            </a:r>
            <a:r>
              <a:rPr lang="en-US" b="1" dirty="0" smtClean="0">
                <a:solidFill>
                  <a:srgbClr val="00B050"/>
                </a:solidFill>
              </a:rPr>
              <a:t>but be appropriate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218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First of all…How does it work?</vt:lpstr>
      <vt:lpstr>What Do You Think?</vt:lpstr>
      <vt:lpstr>Share!</vt:lpstr>
      <vt:lpstr>Clone Age </vt:lpstr>
      <vt:lpstr>Cloning</vt:lpstr>
      <vt:lpstr>Slide 7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59</cp:revision>
  <dcterms:created xsi:type="dcterms:W3CDTF">2013-03-14T17:24:59Z</dcterms:created>
  <dcterms:modified xsi:type="dcterms:W3CDTF">2014-03-18T20:14:28Z</dcterms:modified>
</cp:coreProperties>
</file>