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9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2A69C-DE6A-4BF8-B608-057A2571876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19695-E2A5-4C9E-AE07-FB7369FE8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5056B-4F12-4E46-B486-C87111DBB6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E562DC-AB3A-4434-AF0B-99772A928E56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BCBFA-5D21-4AFD-8BF5-8AA578B6F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762000"/>
            <a:ext cx="3810000" cy="2781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1600" y="3695700"/>
            <a:ext cx="3810000" cy="2781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5334000" y="762000"/>
            <a:ext cx="3810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6FCFC-AB8C-4599-B421-CB06A1554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E92A6-327E-4F04-9649-DE5DBBDE8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762000"/>
            <a:ext cx="3810000" cy="2781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1600" y="3695700"/>
            <a:ext cx="3810000" cy="2781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334000" y="762000"/>
            <a:ext cx="3810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FEFD-5B44-4E50-AE25-BA791CCC4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7772400" cy="2781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695700"/>
            <a:ext cx="7772400" cy="2781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1A031-C969-4A7B-9276-D2D45F51D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7343-8685-4298-8129-E55ECF739A8E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0635C-2D0F-4FB8-B08B-FD94A597D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762000"/>
            <a:ext cx="4114800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latin typeface="Calibri" pitchFamily="34" charset="0"/>
                <a:cs typeface="+mn-cs"/>
              </a:rPr>
              <a:t>Objective: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latin typeface="Calibri" pitchFamily="34" charset="0"/>
                <a:cs typeface="+mn-cs"/>
              </a:rPr>
              <a:t>SWBAT </a:t>
            </a:r>
            <a:r>
              <a:rPr lang="en-US" sz="2400" i="1" dirty="0" smtClean="0">
                <a:latin typeface="Calibri" pitchFamily="34" charset="0"/>
                <a:cs typeface="+mn-cs"/>
              </a:rPr>
              <a:t>complete physics test</a:t>
            </a:r>
            <a:endParaRPr lang="en-US" sz="2400" i="1" dirty="0"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  <a:t>Warm Up (calculate using the appropriate formulas):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  <a:t>A runner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  <a:t>starts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  <a:t>moving and reaches a speed of 5 m/s in 2 seconds.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  <a:t>What is his acceleration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+mn-cs"/>
              </a:rPr>
              <a:t>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rgbClr val="00B050"/>
              </a:solidFill>
              <a:latin typeface="Calibri" pitchFamily="34" charset="0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2. What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is the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</a:rPr>
              <a:t>mass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if F= 25 N  and A= 5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m/s/s?</a:t>
            </a:r>
            <a:endParaRPr lang="en-US" sz="2800" dirty="0">
              <a:solidFill>
                <a:srgbClr val="00B050"/>
              </a:solidFill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800" b="1" dirty="0">
              <a:solidFill>
                <a:srgbClr val="00B0F0"/>
              </a:solidFill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00B050"/>
              </a:solidFill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atin typeface="Calibri" pitchFamily="34" charset="0"/>
                <a:cs typeface="+mn-cs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Physics Test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Berlin Sans FB Demi" pitchFamily="34" charset="0"/>
              </a:rPr>
              <a:t>What is Mechanical Energy?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219200"/>
            <a:ext cx="5181600" cy="52578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Char char="o"/>
            </a:pPr>
            <a:r>
              <a:rPr lang="en-US" sz="3200" smtClean="0">
                <a:latin typeface="Berlin Sans FB Demi" pitchFamily="34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Berlin Sans FB Demi" pitchFamily="34" charset="0"/>
              </a:rPr>
              <a:t>Energy due to a object’s motion (kinetic) or position (potential).</a:t>
            </a:r>
          </a:p>
          <a:p>
            <a:pPr marL="0" indent="0" algn="ctr" eaLnBrk="1" hangingPunct="1">
              <a:lnSpc>
                <a:spcPct val="90000"/>
              </a:lnSpc>
              <a:buFontTx/>
              <a:buChar char="o"/>
            </a:pPr>
            <a:endParaRPr lang="en-US" sz="900" smtClean="0">
              <a:latin typeface="Berlin Sans FB Dem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Berlin Sans FB Dem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Berlin Sans FB Demi" pitchFamily="34" charset="0"/>
              </a:rPr>
              <a:t>The bowling ball has mechanical energy.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Berlin Sans FB Dem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Berlin Sans FB Demi" pitchFamily="34" charset="0"/>
              </a:rPr>
              <a:t>When the ball strikes the pins, mechanical energy is transferred to the pins!</a:t>
            </a:r>
          </a:p>
        </p:txBody>
      </p:sp>
      <p:pic>
        <p:nvPicPr>
          <p:cNvPr id="107528" name="Picture 8" descr="Mechenerg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371600"/>
            <a:ext cx="3867150" cy="495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75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Berlin Sans FB Demi" pitchFamily="34" charset="0"/>
              </a:rPr>
              <a:t>Examples of Mechanical Energy</a:t>
            </a:r>
          </a:p>
        </p:txBody>
      </p:sp>
      <p:pic>
        <p:nvPicPr>
          <p:cNvPr id="126988" name="Picture 12" descr="Mechenergy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1219200"/>
            <a:ext cx="4114800" cy="2667000"/>
          </a:xfrm>
          <a:ln w="25400">
            <a:solidFill>
              <a:schemeClr val="tx1"/>
            </a:solidFill>
          </a:ln>
        </p:spPr>
      </p:pic>
      <p:pic>
        <p:nvPicPr>
          <p:cNvPr id="126989" name="Picture 13" descr="Mechenergy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52400" y="3962400"/>
            <a:ext cx="4114800" cy="2719388"/>
          </a:xfrm>
          <a:ln w="25400">
            <a:solidFill>
              <a:schemeClr val="tx1"/>
            </a:solidFill>
          </a:ln>
        </p:spPr>
      </p:pic>
      <p:pic>
        <p:nvPicPr>
          <p:cNvPr id="126990" name="Picture 14" descr="Mechenergy5"/>
          <p:cNvPicPr>
            <a:picLocks noGrp="1" noChangeAspect="1" noChangeArrowheads="1"/>
          </p:cNvPicPr>
          <p:nvPr>
            <p:ph sz="half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4343400" y="1219200"/>
            <a:ext cx="4646613" cy="5486400"/>
          </a:xfrm>
          <a:ln w="25400">
            <a:solidFill>
              <a:schemeClr val="tx1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w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Berlin Sans FB Demi" pitchFamily="34" charset="0"/>
              </a:rPr>
              <a:t>What is Chemical Energy?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76400"/>
            <a:ext cx="5105400" cy="48768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Char char="o"/>
            </a:pPr>
            <a:r>
              <a:rPr lang="en-US" sz="3200" smtClean="0">
                <a:latin typeface="Berlin Sans FB Demi" pitchFamily="34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Berlin Sans FB Demi" pitchFamily="34" charset="0"/>
              </a:rPr>
              <a:t>Energy that is available for release from chemical reactions.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1200" smtClean="0">
              <a:latin typeface="Berlin Sans FB Demi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3600" smtClean="0">
                <a:latin typeface="Berlin Sans FB Demi" pitchFamily="34" charset="0"/>
              </a:rPr>
              <a:t> </a:t>
            </a:r>
            <a:r>
              <a:rPr lang="en-US" sz="3600" smtClean="0">
                <a:solidFill>
                  <a:srgbClr val="660066"/>
                </a:solidFill>
                <a:latin typeface="Berlin Sans FB Demi" pitchFamily="34" charset="0"/>
              </a:rPr>
              <a:t>The chemical bonds in a matchstick store energy that is transformed into thermal energy when the match is struck.</a:t>
            </a:r>
          </a:p>
        </p:txBody>
      </p:sp>
      <p:pic>
        <p:nvPicPr>
          <p:cNvPr id="120838" name="Picture 6" descr="chemica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057400"/>
            <a:ext cx="4114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w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Energy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752600"/>
            <a:ext cx="3579813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500" smtClean="0"/>
          </a:p>
          <a:p>
            <a:pPr eaLnBrk="1" hangingPunct="1"/>
            <a:r>
              <a:rPr lang="en-US" sz="3300" smtClean="0"/>
              <a:t>Fuel and food are forms of stored chemical energy</a:t>
            </a:r>
            <a:r>
              <a:rPr lang="en-US" sz="2500" smtClean="0"/>
              <a:t>.</a:t>
            </a:r>
          </a:p>
        </p:txBody>
      </p:sp>
      <p:pic>
        <p:nvPicPr>
          <p:cNvPr id="15364" name="Picture 4" descr="j023339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1676400"/>
            <a:ext cx="3810000" cy="3705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Berlin Sans FB Demi" pitchFamily="34" charset="0"/>
              </a:rPr>
              <a:t>Examples of Chemical Energy</a:t>
            </a:r>
          </a:p>
        </p:txBody>
      </p:sp>
      <p:pic>
        <p:nvPicPr>
          <p:cNvPr id="159751" name="Picture 7" descr="co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295400"/>
            <a:ext cx="3581400" cy="2465388"/>
          </a:xfrm>
          <a:ln w="25400">
            <a:solidFill>
              <a:schemeClr val="tx1"/>
            </a:solidFill>
          </a:ln>
        </p:spPr>
      </p:pic>
      <p:pic>
        <p:nvPicPr>
          <p:cNvPr id="159757" name="Picture 13" descr="Chemical4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343400" y="1295400"/>
            <a:ext cx="4533900" cy="5410200"/>
          </a:xfrm>
          <a:ln w="25400">
            <a:solidFill>
              <a:schemeClr val="tx1"/>
            </a:solidFill>
          </a:ln>
        </p:spPr>
      </p:pic>
      <p:pic>
        <p:nvPicPr>
          <p:cNvPr id="159759" name="Picture 15" descr="chemical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1219200" y="3886200"/>
            <a:ext cx="1517650" cy="2781300"/>
          </a:xfrm>
          <a:ln w="25400">
            <a:solidFill>
              <a:schemeClr val="tx1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Berlin Sans FB Demi" pitchFamily="34" charset="0"/>
              </a:rPr>
              <a:t>What is Thermal Energy?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066800"/>
            <a:ext cx="5943600" cy="5562600"/>
          </a:xfrm>
        </p:spPr>
        <p:txBody>
          <a:bodyPr/>
          <a:lstStyle/>
          <a:p>
            <a:pPr marL="0" indent="0" algn="ctr" eaLnBrk="1" hangingPunct="1">
              <a:buFontTx/>
              <a:buChar char="o"/>
            </a:pPr>
            <a:r>
              <a:rPr lang="en-US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Berlin Sans FB Demi" pitchFamily="34" charset="0"/>
              </a:rPr>
              <a:t>Heat energy</a:t>
            </a:r>
          </a:p>
          <a:p>
            <a:pPr marL="0" indent="0" algn="ctr" eaLnBrk="1" hangingPunct="1">
              <a:buFontTx/>
              <a:buChar char="o"/>
            </a:pPr>
            <a:endParaRPr lang="en-US" sz="800" smtClean="0">
              <a:latin typeface="Berlin Sans FB Demi" pitchFamily="34" charset="0"/>
            </a:endParaRPr>
          </a:p>
          <a:p>
            <a:pPr marL="0" indent="0" algn="ctr" eaLnBrk="1" hangingPunct="1">
              <a:buFontTx/>
              <a:buChar char="o"/>
            </a:pPr>
            <a:r>
              <a:rPr lang="en-US" sz="3200" smtClean="0">
                <a:latin typeface="Berlin Sans FB Demi" pitchFamily="34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Berlin Sans FB Demi" pitchFamily="34" charset="0"/>
              </a:rPr>
              <a:t>The heat energy of an object determines how active its atoms are. </a:t>
            </a:r>
          </a:p>
          <a:p>
            <a:pPr marL="0" indent="0" algn="ctr" eaLnBrk="1" hangingPunct="1">
              <a:buFontTx/>
              <a:buNone/>
            </a:pPr>
            <a:endParaRPr lang="en-US" sz="900" smtClean="0">
              <a:latin typeface="Berlin Sans FB Dem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3200" smtClean="0">
                <a:solidFill>
                  <a:srgbClr val="660066"/>
                </a:solidFill>
                <a:latin typeface="Berlin Sans FB Demi" pitchFamily="34" charset="0"/>
              </a:rPr>
              <a:t>A </a:t>
            </a:r>
            <a:r>
              <a:rPr lang="en-US" sz="3200" smtClean="0">
                <a:solidFill>
                  <a:srgbClr val="FFC000"/>
                </a:solidFill>
                <a:latin typeface="Berlin Sans FB Demi" pitchFamily="34" charset="0"/>
              </a:rPr>
              <a:t>hot object </a:t>
            </a:r>
            <a:r>
              <a:rPr lang="en-US" sz="3200" smtClean="0">
                <a:solidFill>
                  <a:srgbClr val="660066"/>
                </a:solidFill>
                <a:latin typeface="Berlin Sans FB Demi" pitchFamily="34" charset="0"/>
              </a:rPr>
              <a:t>is one whose atoms and molecules are excited and show rapid movement.</a:t>
            </a:r>
          </a:p>
          <a:p>
            <a:pPr marL="0" indent="0" algn="ctr" eaLnBrk="1" hangingPunct="1">
              <a:buFontTx/>
              <a:buNone/>
            </a:pPr>
            <a:endParaRPr lang="en-US" sz="800" smtClean="0">
              <a:solidFill>
                <a:srgbClr val="660066"/>
              </a:solidFill>
              <a:latin typeface="Berlin Sans FB Dem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3200" smtClean="0">
                <a:solidFill>
                  <a:srgbClr val="660066"/>
                </a:solidFill>
                <a:latin typeface="Berlin Sans FB Demi" pitchFamily="34" charset="0"/>
              </a:rPr>
              <a:t> A </a:t>
            </a:r>
            <a:r>
              <a:rPr lang="en-US" sz="3200" smtClean="0">
                <a:solidFill>
                  <a:srgbClr val="00B0F0"/>
                </a:solidFill>
                <a:latin typeface="Berlin Sans FB Demi" pitchFamily="34" charset="0"/>
              </a:rPr>
              <a:t>cooler object's </a:t>
            </a:r>
            <a:r>
              <a:rPr lang="en-US" sz="3200" smtClean="0">
                <a:solidFill>
                  <a:srgbClr val="660066"/>
                </a:solidFill>
                <a:latin typeface="Berlin Sans FB Demi" pitchFamily="34" charset="0"/>
              </a:rPr>
              <a:t>molecules and atoms will show less movement. </a:t>
            </a:r>
            <a:endParaRPr lang="en-US" smtClean="0">
              <a:solidFill>
                <a:srgbClr val="660066"/>
              </a:solidFill>
              <a:latin typeface="Berlin Sans FB Demi" pitchFamily="34" charset="0"/>
            </a:endParaRPr>
          </a:p>
        </p:txBody>
      </p:sp>
      <p:pic>
        <p:nvPicPr>
          <p:cNvPr id="118790" name="Picture 6" descr="Therma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30480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91" name="Picture 7" descr="Thermal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57600"/>
            <a:ext cx="29718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w_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8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Electromagnetic Energy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4802188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Berlin Sans FB Demi" pitchFamily="34" charset="0"/>
              </a:rPr>
              <a:t>Light energy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mtClean="0">
                <a:latin typeface="Berlin Sans FB Demi" pitchFamily="34" charset="0"/>
              </a:rPr>
              <a:t>Each color of light (Roy G Bv) represents a different amount of electromagnetic energy.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  <a:latin typeface="Berlin Sans FB Demi" pitchFamily="34" charset="0"/>
              </a:rPr>
              <a:t>also carried by X-rays, radio waves, and laser light.</a:t>
            </a:r>
          </a:p>
        </p:txBody>
      </p:sp>
      <p:pic>
        <p:nvPicPr>
          <p:cNvPr id="18436" name="Picture 4" descr="j03464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32450" y="1752600"/>
            <a:ext cx="305435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Electromagnetic Energy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783387" cy="2211387"/>
          </a:xfrm>
        </p:spPr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Power lines carry electromagnetic energy into your home in the form of electricity.</a:t>
            </a:r>
          </a:p>
        </p:txBody>
      </p:sp>
      <p:pic>
        <p:nvPicPr>
          <p:cNvPr id="19460" name="Picture 4" descr="j025440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90800" y="4191000"/>
            <a:ext cx="4953000" cy="212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13613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Nuclear Energy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3579813" cy="4114800"/>
          </a:xfrm>
        </p:spPr>
        <p:txBody>
          <a:bodyPr/>
          <a:lstStyle/>
          <a:p>
            <a:pPr eaLnBrk="1" hangingPunct="1"/>
            <a:r>
              <a:rPr lang="en-US" sz="3300" smtClean="0">
                <a:solidFill>
                  <a:srgbClr val="FF0000"/>
                </a:solidFill>
                <a:latin typeface="Berlin Sans FB Demi" pitchFamily="34" charset="0"/>
              </a:rPr>
              <a:t>The nucleus of an atom is the source of nuclear energy. </a:t>
            </a:r>
          </a:p>
          <a:p>
            <a:pPr eaLnBrk="1" hangingPunct="1">
              <a:buFont typeface="Arial" charset="0"/>
              <a:buNone/>
            </a:pPr>
            <a:endParaRPr lang="en-US" sz="3600" smtClean="0"/>
          </a:p>
          <a:p>
            <a:pPr eaLnBrk="1" hangingPunct="1"/>
            <a:endParaRPr lang="en-US" sz="3300" smtClean="0"/>
          </a:p>
          <a:p>
            <a:pPr eaLnBrk="1" hangingPunct="1">
              <a:buFont typeface="Wingdings" pitchFamily="2" charset="2"/>
              <a:buNone/>
            </a:pPr>
            <a:endParaRPr lang="en-US" sz="2500" smtClean="0"/>
          </a:p>
        </p:txBody>
      </p:sp>
      <p:pic>
        <p:nvPicPr>
          <p:cNvPr id="20484" name="Picture 7" descr="slid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3505200"/>
            <a:ext cx="3087688" cy="2381250"/>
          </a:xfrm>
        </p:spPr>
      </p:pic>
      <p:pic>
        <p:nvPicPr>
          <p:cNvPr id="20485" name="Picture 4" descr="eit-304-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219200"/>
            <a:ext cx="2971800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4114800" y="45720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Berlin Sans FB Demi" pitchFamily="34" charset="0"/>
              </a:rPr>
              <a:t>The sun’s energy is produced from nuclear 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Berlin Sans FB Demi" pitchFamily="34" charset="0"/>
              </a:rPr>
              <a:t>What is Electrical Energy?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447800"/>
            <a:ext cx="4724400" cy="5105400"/>
          </a:xfrm>
        </p:spPr>
        <p:txBody>
          <a:bodyPr/>
          <a:lstStyle/>
          <a:p>
            <a:pPr marL="0" indent="0" algn="ctr" eaLnBrk="1" hangingPunct="1">
              <a:buFontTx/>
              <a:buChar char="o"/>
            </a:pPr>
            <a:r>
              <a:rPr lang="en-US" sz="4000" smtClean="0">
                <a:latin typeface="Berlin Sans FB Demi" pitchFamily="34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Berlin Sans FB Demi" pitchFamily="34" charset="0"/>
              </a:rPr>
              <a:t>Energy caused by    the movement of electrons</a:t>
            </a:r>
          </a:p>
          <a:p>
            <a:pPr marL="0" indent="0" algn="ctr" eaLnBrk="1" hangingPunct="1">
              <a:buFontTx/>
              <a:buChar char="o"/>
            </a:pPr>
            <a:endParaRPr lang="en-US" sz="1200" smtClean="0">
              <a:latin typeface="Berlin Sans FB Demi" pitchFamily="34" charset="0"/>
            </a:endParaRPr>
          </a:p>
          <a:p>
            <a:pPr marL="0" indent="0" algn="ctr" eaLnBrk="1" hangingPunct="1">
              <a:buFontTx/>
              <a:buChar char="o"/>
            </a:pPr>
            <a:r>
              <a:rPr lang="en-US" sz="3600" smtClean="0">
                <a:latin typeface="Berlin Sans FB Demi" pitchFamily="34" charset="0"/>
              </a:rPr>
              <a:t> Easily transported through power lines and converted into other forms of energy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3600" smtClean="0">
              <a:latin typeface="Berlin Sans FB Demi" pitchFamily="34" charset="0"/>
            </a:endParaRPr>
          </a:p>
        </p:txBody>
      </p:sp>
      <p:pic>
        <p:nvPicPr>
          <p:cNvPr id="119815" name="Picture 7" descr="Electri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752600"/>
            <a:ext cx="396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last questions before the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for 5-10 minutes</a:t>
            </a:r>
          </a:p>
          <a:p>
            <a:endParaRPr lang="en-US" dirty="0"/>
          </a:p>
          <a:p>
            <a:r>
              <a:rPr lang="en-US" dirty="0" smtClean="0"/>
              <a:t>You will need a calculator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Electrical Energy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1534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Berlin Sans FB" pitchFamily="34" charset="0"/>
              </a:rPr>
              <a:t>Batteries </a:t>
            </a:r>
            <a:r>
              <a:rPr lang="en-US" sz="3600" u="sng" dirty="0" smtClean="0">
                <a:solidFill>
                  <a:srgbClr val="FF0000"/>
                </a:solidFill>
                <a:latin typeface="Berlin Sans FB" pitchFamily="34" charset="0"/>
              </a:rPr>
              <a:t>store  </a:t>
            </a:r>
            <a:r>
              <a:rPr lang="en-US" sz="3600" dirty="0" smtClean="0">
                <a:latin typeface="Berlin Sans FB" pitchFamily="34" charset="0"/>
              </a:rPr>
              <a:t>chemical energy and </a:t>
            </a:r>
            <a:r>
              <a:rPr lang="en-US" sz="3600" u="sng" dirty="0" smtClean="0">
                <a:solidFill>
                  <a:srgbClr val="FF0000"/>
                </a:solidFill>
                <a:latin typeface="Berlin Sans FB" pitchFamily="34" charset="0"/>
              </a:rPr>
              <a:t>transfer </a:t>
            </a:r>
            <a:r>
              <a:rPr lang="en-US" sz="3600" dirty="0" smtClean="0">
                <a:latin typeface="Berlin Sans FB" pitchFamily="34" charset="0"/>
              </a:rPr>
              <a:t>it to components in an electrical circuit. </a:t>
            </a:r>
          </a:p>
          <a:p>
            <a:pPr eaLnBrk="1" hangingPunct="1"/>
            <a:r>
              <a:rPr lang="en-US" sz="3600" dirty="0" smtClean="0">
                <a:latin typeface="Berlin Sans FB" pitchFamily="34" charset="0"/>
              </a:rPr>
              <a:t>This chemical energy is converted into </a:t>
            </a:r>
            <a:r>
              <a:rPr lang="en-US" sz="3600" u="sng" dirty="0" smtClean="0">
                <a:solidFill>
                  <a:srgbClr val="FF0000"/>
                </a:solidFill>
                <a:latin typeface="Berlin Sans FB" pitchFamily="34" charset="0"/>
              </a:rPr>
              <a:t>electrical energy</a:t>
            </a:r>
            <a:r>
              <a:rPr lang="en-US" sz="3600" dirty="0" smtClean="0">
                <a:latin typeface="Berlin Sans FB" pitchFamily="34" charset="0"/>
              </a:rPr>
              <a:t>. </a:t>
            </a:r>
          </a:p>
          <a:p>
            <a:pPr eaLnBrk="1" hangingPunct="1"/>
            <a:r>
              <a:rPr lang="en-US" sz="3600" dirty="0" smtClean="0">
                <a:latin typeface="Berlin Sans FB" pitchFamily="34" charset="0"/>
              </a:rPr>
              <a:t>Circuits have to have a </a:t>
            </a:r>
            <a:r>
              <a:rPr lang="en-US" sz="3600" u="sng" dirty="0" smtClean="0">
                <a:solidFill>
                  <a:srgbClr val="FF0000"/>
                </a:solidFill>
                <a:latin typeface="Berlin Sans FB" pitchFamily="34" charset="0"/>
              </a:rPr>
              <a:t>complete loop </a:t>
            </a:r>
            <a:r>
              <a:rPr lang="en-US" sz="3600" dirty="0" smtClean="0">
                <a:latin typeface="Berlin Sans FB" pitchFamily="34" charset="0"/>
              </a:rPr>
              <a:t>for an electrical current to pass through. </a:t>
            </a:r>
          </a:p>
          <a:p>
            <a:pPr eaLnBrk="1" hangingPunct="1"/>
            <a:endParaRPr lang="en-US" sz="3200" dirty="0" smtClean="0">
              <a:latin typeface="Berlin Sans FB" pitchFamily="34" charset="0"/>
            </a:endParaRPr>
          </a:p>
          <a:p>
            <a:pPr eaLnBrk="1" hangingPunct="1"/>
            <a:endParaRPr lang="en-US" dirty="0" smtClean="0"/>
          </a:p>
        </p:txBody>
      </p:sp>
      <p:pic>
        <p:nvPicPr>
          <p:cNvPr id="22532" name="Picture 4" descr="electric_circui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229100"/>
            <a:ext cx="3886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313613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Berlin Sans FB Demi" pitchFamily="34" charset="0"/>
              </a:rPr>
              <a:t> 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52578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600" smtClean="0">
                <a:latin typeface="Berlin Sans FB Demi" pitchFamily="34" charset="0"/>
              </a:rPr>
              <a:t>What type of energy cooks food in a microwave oven?</a:t>
            </a:r>
          </a:p>
          <a:p>
            <a:pPr marL="0" indent="0" algn="ctr" eaLnBrk="1" hangingPunct="1">
              <a:buFontTx/>
              <a:buNone/>
            </a:pPr>
            <a:r>
              <a:rPr lang="en-US" sz="3600" smtClean="0">
                <a:solidFill>
                  <a:srgbClr val="660066"/>
                </a:solidFill>
                <a:latin typeface="Berlin Sans FB Demi" pitchFamily="34" charset="0"/>
              </a:rPr>
              <a:t>ELECTROMAGNETIC ENERGY</a:t>
            </a:r>
          </a:p>
          <a:p>
            <a:pPr marL="0" indent="0" algn="ctr" eaLnBrk="1" hangingPunct="1">
              <a:buFontTx/>
              <a:buNone/>
            </a:pPr>
            <a:endParaRPr lang="en-US" sz="1200" smtClean="0">
              <a:solidFill>
                <a:srgbClr val="660066"/>
              </a:solidFill>
              <a:latin typeface="Berlin Sans FB Dem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sz="3600" smtClean="0">
                <a:latin typeface="Berlin Sans FB Demi" pitchFamily="34" charset="0"/>
              </a:rPr>
              <a:t>What type of energy is the spinning plate inside of a microwave oven?</a:t>
            </a:r>
          </a:p>
          <a:p>
            <a:pPr marL="0" indent="0" algn="ctr" eaLnBrk="1" hangingPunct="1">
              <a:buFontTx/>
              <a:buNone/>
            </a:pPr>
            <a:r>
              <a:rPr lang="en-US" sz="3600" smtClean="0">
                <a:solidFill>
                  <a:srgbClr val="660066"/>
                </a:solidFill>
                <a:latin typeface="Berlin Sans FB Demi" pitchFamily="34" charset="0"/>
              </a:rPr>
              <a:t>MECHANICAL ENERGY</a:t>
            </a:r>
          </a:p>
        </p:txBody>
      </p:sp>
      <p:pic>
        <p:nvPicPr>
          <p:cNvPr id="132104" name="Picture 8" descr="Emagenergy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410200" y="914400"/>
            <a:ext cx="3505200" cy="2317750"/>
          </a:xfrm>
        </p:spPr>
      </p:pic>
      <p:pic>
        <p:nvPicPr>
          <p:cNvPr id="132105" name="Picture 9" descr="Emagenergy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5638800" y="3614738"/>
            <a:ext cx="2971800" cy="281146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h_n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2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endParaRPr lang="en-US" b="1" smtClean="0">
              <a:latin typeface="Berlin Sans FB Demi" pitchFamily="34" charset="0"/>
            </a:endParaRP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2743200" y="914400"/>
            <a:ext cx="64008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600" smtClean="0">
                <a:latin typeface="Berlin Sans FB Demi" pitchFamily="34" charset="0"/>
              </a:rPr>
              <a:t>Electrical energy is transported to your house through power lines.</a:t>
            </a:r>
          </a:p>
          <a:p>
            <a:pPr marL="0" indent="0" eaLnBrk="1" hangingPunct="1">
              <a:buFontTx/>
              <a:buNone/>
            </a:pPr>
            <a:endParaRPr lang="en-US" sz="1200" smtClean="0">
              <a:latin typeface="Berlin Sans FB Dem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sz="3600" smtClean="0">
                <a:latin typeface="Berlin Sans FB Demi" pitchFamily="34" charset="0"/>
              </a:rPr>
              <a:t>When you plug an electric fan to a power outlet, electrical energy is transform into what type of energy?</a:t>
            </a:r>
          </a:p>
          <a:p>
            <a:pPr marL="0" indent="0" eaLnBrk="1" hangingPunct="1">
              <a:buFontTx/>
              <a:buNone/>
            </a:pPr>
            <a:endParaRPr lang="en-US" sz="1200" smtClean="0">
              <a:latin typeface="Berlin Sans FB Demi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3600" smtClean="0">
                <a:solidFill>
                  <a:srgbClr val="660066"/>
                </a:solidFill>
                <a:latin typeface="Berlin Sans FB Demi" pitchFamily="34" charset="0"/>
              </a:rPr>
              <a:t>MECHANICAL ENERGY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990600"/>
            <a:ext cx="2286000" cy="5638800"/>
            <a:chOff x="144" y="624"/>
            <a:chExt cx="1440" cy="3552"/>
          </a:xfrm>
        </p:grpSpPr>
        <p:pic>
          <p:nvPicPr>
            <p:cNvPr id="24581" name="Picture 8" descr="Electric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" y="624"/>
              <a:ext cx="1426" cy="1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2" name="Picture 9" descr="Electric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" y="2400"/>
              <a:ext cx="1440" cy="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wh_m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8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8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8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8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8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Energy Transfer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Berlin Sans FB Demi" pitchFamily="34" charset="0"/>
              </a:rPr>
              <a:t>Energy can be changed from one form to another.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0000"/>
                </a:solidFill>
                <a:latin typeface="Berlin Sans FB Demi" pitchFamily="34" charset="0"/>
              </a:rPr>
              <a:t>Changes in the form of energy are called </a:t>
            </a:r>
            <a:r>
              <a:rPr lang="en-US" sz="3600" u="heavy" dirty="0" smtClean="0">
                <a:solidFill>
                  <a:srgbClr val="FF0000"/>
                </a:solidFill>
                <a:latin typeface="Berlin Sans FB Demi" pitchFamily="34" charset="0"/>
              </a:rPr>
              <a:t>energy transfer</a:t>
            </a:r>
            <a:r>
              <a:rPr lang="en-US" sz="3600" dirty="0" smtClean="0">
                <a:solidFill>
                  <a:srgbClr val="FF0000"/>
                </a:solidFill>
                <a:latin typeface="Berlin Sans FB Dem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Berlin Sans FB Demi" pitchFamily="34" charset="0"/>
              </a:rPr>
              <a:t>What types of energy are shown below?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486400"/>
            <a:ext cx="9144000" cy="1371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4000" smtClean="0">
                <a:solidFill>
                  <a:srgbClr val="660066"/>
                </a:solidFill>
                <a:latin typeface="Berlin Sans FB Demi" pitchFamily="34" charset="0"/>
              </a:rPr>
              <a:t>Chemical,Electrical, Mechanical and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4000" smtClean="0">
                <a:solidFill>
                  <a:srgbClr val="660066"/>
                </a:solidFill>
                <a:latin typeface="Berlin Sans FB Demi" pitchFamily="34" charset="0"/>
              </a:rPr>
              <a:t>Electromagnetic Energy</a:t>
            </a:r>
          </a:p>
        </p:txBody>
      </p:sp>
      <p:pic>
        <p:nvPicPr>
          <p:cNvPr id="171014" name="Picture 6" descr="remotecontro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52600" y="990600"/>
            <a:ext cx="5562600" cy="44196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cooby_doo_laug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cooby_doo_laug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i="1" dirty="0" smtClean="0"/>
              <a:t>Bring your test and answer sheet to the front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up a science magazine from the counter</a:t>
            </a:r>
          </a:p>
          <a:p>
            <a:endParaRPr lang="en-US" dirty="0" smtClean="0"/>
          </a:p>
          <a:p>
            <a:r>
              <a:rPr lang="en-US" b="1" dirty="0" smtClean="0"/>
              <a:t>Choose </a:t>
            </a:r>
            <a:r>
              <a:rPr lang="en-US" b="1" dirty="0" smtClean="0">
                <a:solidFill>
                  <a:srgbClr val="FF33CC"/>
                </a:solidFill>
              </a:rPr>
              <a:t>one</a:t>
            </a:r>
            <a:r>
              <a:rPr lang="en-US" b="1" dirty="0" smtClean="0"/>
              <a:t> article from a magazine</a:t>
            </a:r>
          </a:p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smtClean="0">
                <a:solidFill>
                  <a:srgbClr val="FF33CC"/>
                </a:solidFill>
              </a:rPr>
              <a:t>Read</a:t>
            </a:r>
            <a:r>
              <a:rPr lang="en-US" b="1" dirty="0" smtClean="0"/>
              <a:t> the article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smtClean="0">
                <a:solidFill>
                  <a:srgbClr val="FF33CC"/>
                </a:solidFill>
              </a:rPr>
              <a:t>Write</a:t>
            </a:r>
            <a:r>
              <a:rPr lang="en-US" b="1" dirty="0" smtClean="0"/>
              <a:t> the main idea of the article</a:t>
            </a:r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smtClean="0">
                <a:solidFill>
                  <a:srgbClr val="FF33CC"/>
                </a:solidFill>
              </a:rPr>
              <a:t>Write</a:t>
            </a:r>
            <a:r>
              <a:rPr lang="en-US" b="1" dirty="0" smtClean="0"/>
              <a:t> three things you will share with your table about the article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articles did you read?</a:t>
            </a:r>
          </a:p>
          <a:p>
            <a:endParaRPr lang="en-US" dirty="0" smtClean="0"/>
          </a:p>
          <a:p>
            <a:r>
              <a:rPr lang="en-US" dirty="0" smtClean="0"/>
              <a:t>Tell your table</a:t>
            </a:r>
          </a:p>
          <a:p>
            <a:endParaRPr lang="en-US" dirty="0" smtClean="0"/>
          </a:p>
          <a:p>
            <a:r>
              <a:rPr lang="en-US" dirty="0" smtClean="0"/>
              <a:t>Share your “important points” from each article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If we have time..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Energy Transfer: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Guided notes sheet</a:t>
            </a:r>
          </a:p>
          <a:p>
            <a:endParaRPr lang="en-US" dirty="0" smtClean="0"/>
          </a:p>
          <a:p>
            <a:r>
              <a:rPr lang="en-US" smtClean="0"/>
              <a:t>Please do not lose!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Nature of Energy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02187"/>
          </a:xfrm>
        </p:spPr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What is energy that it can be involved in so many different activities?</a:t>
            </a:r>
          </a:p>
          <a:p>
            <a:pPr lvl="1" eaLnBrk="1" hangingPunct="1"/>
            <a:r>
              <a:rPr lang="en-US" sz="2900" smtClean="0">
                <a:solidFill>
                  <a:srgbClr val="FF0000"/>
                </a:solidFill>
                <a:latin typeface="Berlin Sans FB Demi" pitchFamily="34" charset="0"/>
              </a:rPr>
              <a:t>Energy can be defined as the ability to do work.</a:t>
            </a:r>
          </a:p>
          <a:p>
            <a:pPr lvl="1" eaLnBrk="1" hangingPunct="1"/>
            <a:r>
              <a:rPr lang="en-US" sz="2900" smtClean="0">
                <a:latin typeface="Berlin Sans FB Demi" pitchFamily="34" charset="0"/>
              </a:rPr>
              <a:t>If an object or organism does work (exerts a force over a distance to move an object) the object or organism uses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Berlin Sans FB Demi" pitchFamily="34" charset="0"/>
              </a:rPr>
              <a:t>Questions We are Answering Today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endParaRPr lang="en-US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mtClean="0">
                <a:latin typeface="Berlin Sans FB Demi" pitchFamily="34" charset="0"/>
              </a:rPr>
              <a:t>What are the main types of energy?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>
              <a:latin typeface="Berlin Sans FB Demi" pitchFamily="34" charset="0"/>
            </a:endParaRP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>
                <a:latin typeface="Berlin Sans FB Demi" pitchFamily="34" charset="0"/>
              </a:rPr>
              <a:t>2. What is Energy Transfer?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>
              <a:latin typeface="Berlin Sans FB Demi" pitchFamily="34" charset="0"/>
            </a:endParaRP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>
                <a:latin typeface="Berlin Sans FB Demi" pitchFamily="34" charset="0"/>
              </a:rPr>
              <a:t>3. What is the Law of Conservation of Energy and how does it apply? 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Picture 4" descr="j029770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0800"/>
            <a:ext cx="9144000" cy="6807200"/>
          </a:xfrm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09600" y="609600"/>
            <a:ext cx="4038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Energy: Forms and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</a:rPr>
              <a:t>Forms of Energy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421188" cy="4725988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Berlin Sans FB Demi" pitchFamily="34" charset="0"/>
              </a:rPr>
              <a:t>Main forms of energy include:</a:t>
            </a:r>
          </a:p>
          <a:p>
            <a:pPr lvl="1" eaLnBrk="1" hangingPunct="1"/>
            <a:r>
              <a:rPr lang="en-US" sz="2900" smtClean="0">
                <a:latin typeface="Berlin Sans FB Demi" pitchFamily="34" charset="0"/>
              </a:rPr>
              <a:t>Mechanical</a:t>
            </a:r>
          </a:p>
          <a:p>
            <a:pPr lvl="1" eaLnBrk="1" hangingPunct="1"/>
            <a:r>
              <a:rPr lang="en-US" sz="2900" smtClean="0">
                <a:latin typeface="Berlin Sans FB Demi" pitchFamily="34" charset="0"/>
              </a:rPr>
              <a:t>Chemical</a:t>
            </a:r>
          </a:p>
          <a:p>
            <a:pPr lvl="1" eaLnBrk="1" hangingPunct="1"/>
            <a:r>
              <a:rPr lang="en-US" sz="2900" smtClean="0">
                <a:latin typeface="Berlin Sans FB Demi" pitchFamily="34" charset="0"/>
              </a:rPr>
              <a:t>Thermal (heat)</a:t>
            </a:r>
          </a:p>
          <a:p>
            <a:pPr lvl="1" eaLnBrk="1" hangingPunct="1"/>
            <a:r>
              <a:rPr lang="en-US" sz="2900" smtClean="0">
                <a:latin typeface="Berlin Sans FB Demi" pitchFamily="34" charset="0"/>
              </a:rPr>
              <a:t>Electromagnetic</a:t>
            </a:r>
          </a:p>
          <a:p>
            <a:pPr lvl="1" eaLnBrk="1" hangingPunct="1"/>
            <a:r>
              <a:rPr lang="en-US" sz="2900" smtClean="0">
                <a:latin typeface="Berlin Sans FB Demi" pitchFamily="34" charset="0"/>
              </a:rPr>
              <a:t>Nuclear</a:t>
            </a:r>
          </a:p>
          <a:p>
            <a:pPr lvl="1" eaLnBrk="1" hangingPunct="1"/>
            <a:r>
              <a:rPr lang="en-US" sz="2900" smtClean="0">
                <a:latin typeface="Berlin Sans FB Demi" pitchFamily="34" charset="0"/>
              </a:rPr>
              <a:t>Electrical</a:t>
            </a:r>
          </a:p>
        </p:txBody>
      </p:sp>
      <p:sp>
        <p:nvSpPr>
          <p:cNvPr id="11268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671</Words>
  <Application>Microsoft Office PowerPoint</Application>
  <PresentationFormat>On-screen Show (4:3)</PresentationFormat>
  <Paragraphs>125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Any last questions before the test?</vt:lpstr>
      <vt:lpstr>After the Test</vt:lpstr>
      <vt:lpstr>What did you learn?</vt:lpstr>
      <vt:lpstr>If we have time.. Energy Transfer: Part 1</vt:lpstr>
      <vt:lpstr>Nature of Energy</vt:lpstr>
      <vt:lpstr>Questions We are Answering Today</vt:lpstr>
      <vt:lpstr>Slide 8</vt:lpstr>
      <vt:lpstr>Forms of Energy</vt:lpstr>
      <vt:lpstr>What is Mechanical Energy?</vt:lpstr>
      <vt:lpstr>Examples of Mechanical Energy</vt:lpstr>
      <vt:lpstr>What is Chemical Energy?</vt:lpstr>
      <vt:lpstr>Chemical Energy</vt:lpstr>
      <vt:lpstr>Examples of Chemical Energy</vt:lpstr>
      <vt:lpstr>What is Thermal Energy?</vt:lpstr>
      <vt:lpstr>Electromagnetic Energy</vt:lpstr>
      <vt:lpstr>Electromagnetic Energy</vt:lpstr>
      <vt:lpstr>Nuclear Energy</vt:lpstr>
      <vt:lpstr>What is Electrical Energy?</vt:lpstr>
      <vt:lpstr>Electrical Energy at work</vt:lpstr>
      <vt:lpstr> </vt:lpstr>
      <vt:lpstr>Slide 22</vt:lpstr>
      <vt:lpstr>Energy Transfer</vt:lpstr>
      <vt:lpstr>What types of energy are shown below?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50</cp:revision>
  <dcterms:created xsi:type="dcterms:W3CDTF">2013-05-07T16:56:16Z</dcterms:created>
  <dcterms:modified xsi:type="dcterms:W3CDTF">2014-05-01T20:26:15Z</dcterms:modified>
</cp:coreProperties>
</file>