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5" r:id="rId11"/>
    <p:sldId id="264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2E4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26275DC-EE14-4C0F-A718-93897BB98F65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3244A45-2E21-4A85-9D79-6D69E3FB5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EF375C-A5E4-4070-AA3E-07507A5920F9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7A2277F-16A8-481D-A462-A885CEF5AC6E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A08F6-057E-4C1B-A5BF-D449E5B77877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22EB9-4022-4852-940F-0E7BF539F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24D4-6904-4887-8049-8DD009A6AEF9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3819-7A47-4A9E-B4AF-4EFCACCA7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9B6F5-4E46-42A2-8626-D181746CD6A0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E150-2375-4BC0-A5EB-91E8BD870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80F6B-1834-4A62-AB38-758D6B0E231E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A8E92-852B-48DB-87D8-D65C96610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6EAA-0529-4781-AE9E-C310C87EEC20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8B4B-0915-44E2-964D-71717B3CB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F982-96C3-47B0-9458-ADC5647C2A39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9503-8622-4ABF-AC54-F1D7F9E0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D92B6-8E1C-435D-8826-400F4CD4931B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75F0B-A47D-4606-BBF8-DA5756348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3FE7-39FF-453B-9971-8664E91452AA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E67E-4673-4DCC-9073-C36B5E435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1DB5-A862-481B-9A59-F3303428A75C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4B2D-EDFE-4B10-9817-46BAA3C4F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20E0-D2A6-4F7E-98B3-54A9DCCF5502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0BBF-E228-4FCB-B6B4-C51791A9D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FC35-F43B-47DB-B1E4-782549A059AB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36C4C-4BB3-43E3-BE70-5A387418F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338F090-84DC-4217-BF8E-784323F03DFF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041D4BE-5DBB-4115-BC3A-B6B93146E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teamintraining.org/chapter/mn/image/1850953/Crown.jpg&amp;imgrefurl=http://www.teamintraining.org/mn/alumni/triplecrownaward&amp;usg=__oYvQtSfdZ-LLEbvkAYKktvuq6Po=&amp;h=1600&amp;w=1600&amp;sz=205&amp;hl=en&amp;start=1&amp;zoom=1&amp;tbnid=n-XEjUeREI8NdM:&amp;tbnh=150&amp;tbnw=150&amp;ei=wJJQUbHrFIXO9QSuloDIBw&amp;prev=/search?q=crown&amp;um=1&amp;hl=en&amp;safe=active&amp;sa=N&amp;rls=com.microsoft:en-us&amp;tbm=isch&amp;um=1&amp;itbs=1&amp;sa=X&amp;ved=0CCwQrQMwA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lF_8oRs6Bw" TargetMode="External"/><Relationship Id="rId2" Type="http://schemas.openxmlformats.org/officeDocument/2006/relationships/hyperlink" Target="https://www.youtube.com/watch?v=c62Aqdlzvq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4Lps1kIyR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famous pedigree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Page 73 in blue “Heredity” book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Hemophilia history in Europe -&gt; carrying the gene on one X chromosome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Read the first paragraph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1" name="Content Placeholder 3" descr="familytree.jpg"/>
          <p:cNvPicPr>
            <a:picLocks noGrp="1" noChangeAspect="1"/>
          </p:cNvPicPr>
          <p:nvPr>
            <p:ph idx="1"/>
          </p:nvPr>
        </p:nvPicPr>
        <p:blipFill>
          <a:blip r:embed="rId2"/>
          <a:srcRect l="3191" t="6598" r="4787" b="8798"/>
          <a:stretch>
            <a:fillRect/>
          </a:stretch>
        </p:blipFill>
        <p:spPr>
          <a:xfrm>
            <a:off x="-6350" y="304800"/>
            <a:ext cx="9150350" cy="6103938"/>
          </a:xfrm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0" y="52578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Charles</a:t>
            </a:r>
            <a:r>
              <a:rPr lang="en-US" b="1">
                <a:latin typeface="Calibri" pitchFamily="34" charset="0"/>
              </a:rPr>
              <a:t> </a:t>
            </a:r>
            <a:r>
              <a:rPr lang="en-US" b="1">
                <a:solidFill>
                  <a:srgbClr val="E422E4"/>
                </a:solidFill>
                <a:latin typeface="Calibri" pitchFamily="34" charset="0"/>
              </a:rPr>
              <a:t>Ann</a:t>
            </a:r>
            <a:r>
              <a:rPr lang="en-US" b="1">
                <a:latin typeface="Calibri" pitchFamily="34" charset="0"/>
              </a:rPr>
              <a:t> </a:t>
            </a:r>
            <a:r>
              <a:rPr lang="en-US" b="1">
                <a:solidFill>
                  <a:srgbClr val="FFFF00"/>
                </a:solidFill>
                <a:latin typeface="Calibri" pitchFamily="34" charset="0"/>
              </a:rPr>
              <a:t>Andrew</a:t>
            </a:r>
            <a:r>
              <a:rPr lang="en-US" b="1">
                <a:latin typeface="Calibri" pitchFamily="34" charset="0"/>
              </a:rPr>
              <a:t> </a:t>
            </a:r>
            <a:r>
              <a:rPr lang="en-US" b="1">
                <a:solidFill>
                  <a:srgbClr val="00B0F0"/>
                </a:solidFill>
                <a:latin typeface="Calibri" pitchFamily="34" charset="0"/>
              </a:rPr>
              <a:t>Edward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55626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5943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59436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59436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0" y="63246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William </a:t>
            </a:r>
            <a:r>
              <a:rPr lang="en-US" b="1">
                <a:latin typeface="Calibri" pitchFamily="34" charset="0"/>
              </a:rPr>
              <a:t>   </a:t>
            </a:r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Henry</a:t>
            </a:r>
          </a:p>
        </p:txBody>
      </p:sp>
      <p:pic>
        <p:nvPicPr>
          <p:cNvPr id="12298" name="Picture 4" descr="http://t0.gstatic.com/images?q=tbn:ANd9GcQKn-hr_lmitBLbUVg157rpMtSfvg8PupoJVMTutexYTE1QAMQNkTC6Fs3U8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6400" t="12801" b="25600"/>
          <a:stretch>
            <a:fillRect/>
          </a:stretch>
        </p:blipFill>
        <p:spPr bwMode="auto">
          <a:xfrm>
            <a:off x="0" y="3810000"/>
            <a:ext cx="722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Living with a Genetic Disorder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Lizzie Velasquez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It can be hard to overcome people’s negative reactions to something you can’t change</a:t>
            </a:r>
          </a:p>
          <a:p>
            <a:r>
              <a:rPr lang="en-US" smtClean="0">
                <a:hlinkClick r:id="rId3"/>
              </a:rPr>
              <a:t>Tamilore's Story</a:t>
            </a: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1. Write down 2 new things you learned</a:t>
            </a:r>
          </a:p>
          <a:p>
            <a:pPr>
              <a:buFont typeface="Arial" charset="0"/>
              <a:buNone/>
            </a:pPr>
            <a:r>
              <a:rPr lang="en-US" smtClean="0"/>
              <a:t>2. Write down one thing you want to share with your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Reinforcing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 C 144- C 148 with your group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Answer questions 3 and 5 at the end of the section. Make sure ALL your group members have the answers for ALL questions!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 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838200"/>
            <a:ext cx="43434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34" charset="0"/>
              </a:rPr>
              <a:t>Objective:</a:t>
            </a:r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SWBAT read a pedigree showing genetic traits</a:t>
            </a: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WARM UP: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What is </a:t>
            </a:r>
            <a:r>
              <a:rPr lang="en-US" sz="2800" b="1" dirty="0">
                <a:solidFill>
                  <a:srgbClr val="E422E4"/>
                </a:solidFill>
                <a:latin typeface="Calibri" pitchFamily="34" charset="0"/>
              </a:rPr>
              <a:t>your definition </a:t>
            </a: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of a </a:t>
            </a:r>
            <a:r>
              <a:rPr lang="en-US" sz="2800" b="1" i="1" dirty="0">
                <a:solidFill>
                  <a:srgbClr val="00B050"/>
                </a:solidFill>
                <a:latin typeface="Calibri" pitchFamily="34" charset="0"/>
              </a:rPr>
              <a:t>mutation</a:t>
            </a: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? </a:t>
            </a:r>
            <a:r>
              <a:rPr lang="en-US" sz="2800" dirty="0">
                <a:solidFill>
                  <a:srgbClr val="00B050"/>
                </a:solidFill>
                <a:latin typeface="Calibri" pitchFamily="34" charset="0"/>
              </a:rPr>
              <a:t>(Don’t look it up in the textbook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!)</a:t>
            </a:r>
          </a:p>
          <a:p>
            <a:pPr marL="342900" indent="-342900"/>
            <a:endParaRPr lang="en-US" sz="2800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</a:rPr>
              <a:t>2. What </a:t>
            </a: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do genes do?</a:t>
            </a: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/>
            <a:endParaRPr lang="en-US" sz="3000" b="1" dirty="0">
              <a:latin typeface="Calibri" pitchFamily="34" charset="0"/>
            </a:endParaRPr>
          </a:p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2D050"/>
                </a:solidFill>
                <a:latin typeface="Calibri" pitchFamily="34" charset="0"/>
              </a:rPr>
              <a:t>Genetic Mutations and Pedigrees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Review..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Remind me.. What do genes do?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Did you know what just 0.1% variation in your DNA makes you unique? In fact, </a:t>
            </a:r>
            <a:r>
              <a:rPr lang="en-US" sz="3000" b="1" dirty="0" smtClean="0">
                <a:solidFill>
                  <a:srgbClr val="7030A0"/>
                </a:solidFill>
              </a:rPr>
              <a:t>99.9% of your DNA is the same as someone else’s DNA!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/>
              <a:t>Errors can occur when DNA is copied and also can be affected by the environment  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rgbClr val="FF0000"/>
                </a:solidFill>
              </a:rPr>
              <a:t>Mutation: any change in DNA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3 types </a:t>
            </a:r>
            <a:r>
              <a:rPr lang="en-US" smtClean="0"/>
              <a:t>of Mutations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Who can read?: (page C 145)</a:t>
            </a:r>
          </a:p>
          <a:p>
            <a:pPr eaLnBrk="1" hangingPunct="1">
              <a:buFont typeface="Arial" charset="0"/>
              <a:buNone/>
            </a:pPr>
            <a:r>
              <a:rPr lang="en-US" i="1" smtClean="0"/>
              <a:t>So what’s the deal with mutations? Are they always “bad”? Do they produce “mutants?”</a:t>
            </a:r>
          </a:p>
        </p:txBody>
      </p:sp>
      <p:pic>
        <p:nvPicPr>
          <p:cNvPr id="5124" name="Picture 3" descr="mutant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25755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Genetic Disorder: disease or condition that results from mutations that affect the normal functions of a cell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Understanding Chromosomal Disorders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E422E4"/>
                </a:solidFill>
              </a:rPr>
              <a:t>Sometimes these are </a:t>
            </a:r>
            <a:r>
              <a:rPr lang="en-US" i="1" dirty="0" smtClean="0">
                <a:solidFill>
                  <a:srgbClr val="E422E4"/>
                </a:solidFill>
              </a:rPr>
              <a:t>inherited and </a:t>
            </a:r>
            <a:r>
              <a:rPr lang="en-US" i="1" dirty="0" smtClean="0">
                <a:solidFill>
                  <a:srgbClr val="E422E4"/>
                </a:solidFill>
              </a:rPr>
              <a:t>sometimes the mutations happen during someone’s lifetime (like cancer)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Some disorders are only on an X or a Y chromosome  (ex: hemophilia)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Pedigrees show the pattern of inheritance of a genetic disorder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PEDIGREE: diagram of family relationships that includes two or more generations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Pedigrees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</a:t>
            </a:r>
            <a:endParaRPr lang="en-US" smtClean="0">
              <a:solidFill>
                <a:srgbClr val="FF0000"/>
              </a:solidFill>
            </a:endParaRPr>
          </a:p>
        </p:txBody>
      </p:sp>
      <p:pic>
        <p:nvPicPr>
          <p:cNvPr id="8196" name="Picture 3" descr="600px-Autosomal_Dominant_Pedigree_Chart_sv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495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1371600" y="2819400"/>
            <a:ext cx="914400" cy="685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295400" y="3810000"/>
            <a:ext cx="91440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71600" y="4800600"/>
            <a:ext cx="914400" cy="68580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3124200"/>
            <a:ext cx="1600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1st generation</a:t>
            </a:r>
          </a:p>
        </p:txBody>
      </p:sp>
      <p:sp>
        <p:nvSpPr>
          <p:cNvPr id="8201" name="TextBox 9"/>
          <p:cNvSpPr txBox="1">
            <a:spLocks noChangeArrowheads="1"/>
          </p:cNvSpPr>
          <p:nvPr/>
        </p:nvSpPr>
        <p:spPr bwMode="auto">
          <a:xfrm>
            <a:off x="228600" y="4191000"/>
            <a:ext cx="160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latin typeface="Calibri" pitchFamily="34" charset="0"/>
              </a:rPr>
              <a:t>nd</a:t>
            </a:r>
            <a:r>
              <a:rPr lang="en-US" sz="2400" b="1">
                <a:latin typeface="Calibri" pitchFamily="34" charset="0"/>
              </a:rPr>
              <a:t> generation</a:t>
            </a:r>
          </a:p>
        </p:txBody>
      </p:sp>
      <p:sp>
        <p:nvSpPr>
          <p:cNvPr id="8202" name="TextBox 10"/>
          <p:cNvSpPr txBox="1">
            <a:spLocks noChangeArrowheads="1"/>
          </p:cNvSpPr>
          <p:nvPr/>
        </p:nvSpPr>
        <p:spPr bwMode="auto">
          <a:xfrm>
            <a:off x="304800" y="5257800"/>
            <a:ext cx="167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rd</a:t>
            </a:r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 generation</a:t>
            </a:r>
          </a:p>
        </p:txBody>
      </p:sp>
      <p:sp>
        <p:nvSpPr>
          <p:cNvPr id="8203" name="TextBox 11"/>
          <p:cNvSpPr txBox="1">
            <a:spLocks noChangeArrowheads="1"/>
          </p:cNvSpPr>
          <p:nvPr/>
        </p:nvSpPr>
        <p:spPr bwMode="auto">
          <a:xfrm>
            <a:off x="6629400" y="2971800"/>
            <a:ext cx="22098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Men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Women</a:t>
            </a:r>
          </a:p>
        </p:txBody>
      </p:sp>
      <p:sp>
        <p:nvSpPr>
          <p:cNvPr id="13" name="Oval 12"/>
          <p:cNvSpPr/>
          <p:nvPr/>
        </p:nvSpPr>
        <p:spPr>
          <a:xfrm>
            <a:off x="8001000" y="3581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0" y="27432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Sickle cell anemia pedigree    C 147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When the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are connected, that means they’re married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4953000" y="24384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2286000"/>
            <a:ext cx="1219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43434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48200" y="4267200"/>
            <a:ext cx="914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8"/>
          <p:cNvCxnSpPr>
            <a:stCxn id="6" idx="3"/>
            <a:endCxn id="7" idx="2"/>
          </p:cNvCxnSpPr>
          <p:nvPr/>
        </p:nvCxnSpPr>
        <p:spPr>
          <a:xfrm>
            <a:off x="3886200" y="4686300"/>
            <a:ext cx="76200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4648200"/>
            <a:ext cx="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38400" y="5562600"/>
            <a:ext cx="381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791200" y="3886200"/>
            <a:ext cx="1295400" cy="6096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62000" y="4953000"/>
            <a:ext cx="1828800" cy="53340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9" name="TextBox 17"/>
          <p:cNvSpPr txBox="1">
            <a:spLocks noChangeArrowheads="1"/>
          </p:cNvSpPr>
          <p:nvPr/>
        </p:nvSpPr>
        <p:spPr bwMode="auto">
          <a:xfrm>
            <a:off x="0" y="4648200"/>
            <a:ext cx="1676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Calibri" pitchFamily="34" charset="0"/>
              </a:rPr>
              <a:t>This means they have kids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438400" y="55626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7600" y="55626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48400" y="55626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53000" y="55626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133600" y="60960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8200" y="60960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52800" y="6019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3600" y="609600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705600" y="5486400"/>
            <a:ext cx="1143000" cy="609600"/>
          </a:xfrm>
          <a:prstGeom prst="straightConnector1">
            <a:avLst/>
          </a:prstGeom>
          <a:ln w="38100">
            <a:solidFill>
              <a:srgbClr val="E422E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9" name="TextBox 29"/>
          <p:cNvSpPr txBox="1">
            <a:spLocks noChangeArrowheads="1"/>
          </p:cNvSpPr>
          <p:nvPr/>
        </p:nvSpPr>
        <p:spPr bwMode="auto">
          <a:xfrm>
            <a:off x="7696200" y="4495800"/>
            <a:ext cx="1447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E422E4"/>
                </a:solidFill>
                <a:latin typeface="Calibri" pitchFamily="34" charset="0"/>
              </a:rPr>
              <a:t>These are their kids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Practice!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Working with your partner, complete the pedigree practice sheet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all </a:t>
            </a:r>
            <a:r>
              <a:rPr lang="en-US" dirty="0" smtClean="0"/>
              <a:t>answers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Make sure you look at the key before you  begin- you need to know what all the shapes and colors stand for!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403</Words>
  <Application>Microsoft Office PowerPoint</Application>
  <PresentationFormat>On-screen Show (4:3)</PresentationFormat>
  <Paragraphs>78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Review..</vt:lpstr>
      <vt:lpstr>3 types of Mutations</vt:lpstr>
      <vt:lpstr>Slide 5</vt:lpstr>
      <vt:lpstr>Pedigrees show the pattern of inheritance of a genetic disorder</vt:lpstr>
      <vt:lpstr>Pedigrees</vt:lpstr>
      <vt:lpstr>Example</vt:lpstr>
      <vt:lpstr>Practice!</vt:lpstr>
      <vt:lpstr>A famous pedigree</vt:lpstr>
      <vt:lpstr>Slide 11</vt:lpstr>
      <vt:lpstr>Living with a Genetic Disorder</vt:lpstr>
      <vt:lpstr>Reinforcing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43</cp:revision>
  <dcterms:created xsi:type="dcterms:W3CDTF">2013-03-25T17:03:36Z</dcterms:created>
  <dcterms:modified xsi:type="dcterms:W3CDTF">2014-03-14T12:38:21Z</dcterms:modified>
</cp:coreProperties>
</file>